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64" r:id="rId4"/>
    <p:sldId id="258" r:id="rId5"/>
    <p:sldId id="267" r:id="rId6"/>
    <p:sldId id="265" r:id="rId7"/>
    <p:sldId id="266" r:id="rId8"/>
    <p:sldId id="270" r:id="rId9"/>
    <p:sldId id="286" r:id="rId10"/>
    <p:sldId id="285" r:id="rId11"/>
    <p:sldId id="287" r:id="rId12"/>
    <p:sldId id="268" r:id="rId13"/>
    <p:sldId id="269" r:id="rId14"/>
    <p:sldId id="288" r:id="rId15"/>
    <p:sldId id="284" r:id="rId16"/>
    <p:sldId id="272" r:id="rId17"/>
    <p:sldId id="271" r:id="rId18"/>
    <p:sldId id="273" r:id="rId19"/>
    <p:sldId id="289" r:id="rId20"/>
    <p:sldId id="291" r:id="rId21"/>
    <p:sldId id="275" r:id="rId22"/>
    <p:sldId id="276" r:id="rId23"/>
    <p:sldId id="277" r:id="rId24"/>
    <p:sldId id="278" r:id="rId25"/>
    <p:sldId id="279" r:id="rId26"/>
    <p:sldId id="280" r:id="rId27"/>
    <p:sldId id="281" r:id="rId28"/>
    <p:sldId id="282" r:id="rId29"/>
    <p:sldId id="29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C00"/>
    <a:srgbClr val="AB080E"/>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82" d="100"/>
          <a:sy n="82" d="100"/>
        </p:scale>
        <p:origin x="62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8CEA2-2EE6-3239-6A34-98719DCF4A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7D23646-7573-C03A-2AE6-8C3842E380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E210D83-3F9D-71F0-6AF9-0F2AE57C7443}"/>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D8708F2F-E848-186C-3EA7-D110A39676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A6C5D3-B89A-BA31-6D8A-C82EBC8B8DB9}"/>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409397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C3281B-FA25-77DA-62B1-1523C6DD19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25362CB-A517-6B51-7FBB-C6309C56D0A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78B01A-D6E1-7CF1-C8D8-4A6D217C7B3A}"/>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8AB548BF-BE1D-C190-5C26-907D215262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6BB808-3D3D-88D4-E4B5-45A925CD39F2}"/>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09400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0A25B07-9E58-B359-E0FC-FC0D4197409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6D4DC2-7301-9606-7423-E7C107C94D6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DFA227-60A7-434A-E637-6EF345E7869E}"/>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AE073ABD-84A1-1923-7B2D-3CC66DCDF1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EE4354-1B2E-C05F-3AA1-195933AFD3E8}"/>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1867714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DE0D7-19F8-FAB5-A62B-3003C0E5D37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101C78-308D-A603-180C-6655740A99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8C85DB-4DF7-1513-C34A-CEF3564A0876}"/>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DB097AD7-46BC-0FB0-5107-EC88FA99D69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BD4BF2A-4CFB-6EA3-983D-61999B7F17F1}"/>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22635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643C5-B808-7FC4-7778-2DC00558923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E83A5E8-F52F-A0C6-5D63-A7FF8C0579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4C21745-D769-36E5-7C14-68A1FCC7C85F}"/>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C1FC72C4-394F-A5A1-3B5D-D6482FDDC8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0B1B90-37A9-A651-9CC6-7C0F3A11CB7C}"/>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13276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9E3E03-62CD-B87F-8A80-3D031E862FB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74818B-358C-6232-401B-1C780930894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179F153-0E03-40DA-6345-43D069F3BD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C246BA3-12D4-851C-0E22-F4767C001AE6}"/>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5319EEF1-35FF-0CEC-5272-93612F3A87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6CDFC5-81E5-310B-2233-38CC1B90F45D}"/>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86753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128A9-13D0-B43E-CD5C-4F8EF318D6C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CCF9693-AD13-7BB4-08F8-77004923F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31B01A-12E5-8A49-0158-A4C48A7372D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C7AFD4F-155C-9485-614C-4C228EF4B4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90F4BA9-662B-DAF9-46B2-CD28926BB7E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FAC4BFB-844A-6EED-4718-A4C9EFF8F212}"/>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8" name="Espace réservé du pied de page 7">
            <a:extLst>
              <a:ext uri="{FF2B5EF4-FFF2-40B4-BE49-F238E27FC236}">
                <a16:creationId xmlns:a16="http://schemas.microsoft.com/office/drawing/2014/main" id="{BCD2B9BF-DD11-71A8-AD2E-AA154CC0B63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EC8ABF3-B22E-2DE9-4DE5-E91E777C9E47}"/>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55559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D41FCC-EA6F-1C78-4EC9-52635744A34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2C3F992-4DBC-FF1E-E05B-99BDB0136B83}"/>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4" name="Espace réservé du pied de page 3">
            <a:extLst>
              <a:ext uri="{FF2B5EF4-FFF2-40B4-BE49-F238E27FC236}">
                <a16:creationId xmlns:a16="http://schemas.microsoft.com/office/drawing/2014/main" id="{4A97C5A7-7777-DED6-327E-EC391CDE6FD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268EF80-EE3F-9F15-7480-2BA5A930CD13}"/>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238345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8DA689-1015-8D80-A2E3-BD5FFB26B81A}"/>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3" name="Espace réservé du pied de page 2">
            <a:extLst>
              <a:ext uri="{FF2B5EF4-FFF2-40B4-BE49-F238E27FC236}">
                <a16:creationId xmlns:a16="http://schemas.microsoft.com/office/drawing/2014/main" id="{DCCB4D10-CEDA-B64F-75BC-E48D9DF073A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434B92A-3213-1A25-6327-68B78B720D13}"/>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175710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0883C-C78C-317F-0645-F69B8173AFF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CCF385-5AB3-78F6-2F86-502B8D3BE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8FDEF81-5B51-A810-B2FB-662E690D37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9C6E31A-CE72-2A0D-8B00-773D746512DA}"/>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1DE19D74-8554-DAD8-D6C1-73B2BFD5EBD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98B8B0F-BF1A-095C-602F-93FC9498A633}"/>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60873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8553A-88AF-89D6-9AEA-45441A09CAA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D9DEBA9-38BD-65E9-4AB3-05E4C52ED1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F66F107-C9C5-D327-F088-B72297BFEA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795414-296A-02F9-0460-C26DF94A103D}"/>
              </a:ext>
            </a:extLst>
          </p:cNvPr>
          <p:cNvSpPr>
            <a:spLocks noGrp="1"/>
          </p:cNvSpPr>
          <p:nvPr>
            <p:ph type="dt" sz="half" idx="10"/>
          </p:nvPr>
        </p:nvSpPr>
        <p:spPr/>
        <p:txBody>
          <a:bodyPr/>
          <a:lstStyle/>
          <a:p>
            <a:fld id="{9BD352E8-38B6-40F5-A92C-CC6801CF3AF4}" type="datetimeFigureOut">
              <a:rPr lang="fr-FR" smtClean="0"/>
              <a:t>23/01/2023</a:t>
            </a:fld>
            <a:endParaRPr lang="fr-FR"/>
          </a:p>
        </p:txBody>
      </p:sp>
      <p:sp>
        <p:nvSpPr>
          <p:cNvPr id="6" name="Espace réservé du pied de page 5">
            <a:extLst>
              <a:ext uri="{FF2B5EF4-FFF2-40B4-BE49-F238E27FC236}">
                <a16:creationId xmlns:a16="http://schemas.microsoft.com/office/drawing/2014/main" id="{B63A3F48-EC4B-65C9-8E81-B9E5D83FBAA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ABAA825-1ECB-3AD5-90D1-E5A4D722FDF3}"/>
              </a:ext>
            </a:extLst>
          </p:cNvPr>
          <p:cNvSpPr>
            <a:spLocks noGrp="1"/>
          </p:cNvSpPr>
          <p:nvPr>
            <p:ph type="sldNum" sz="quarter" idx="12"/>
          </p:nvPr>
        </p:nvSpPr>
        <p:spPr/>
        <p:txBody>
          <a:bodyPr/>
          <a:lstStyle/>
          <a:p>
            <a:fld id="{A86A28E4-7D73-4A80-A660-FA34C71BD01B}" type="slidenum">
              <a:rPr lang="fr-FR" smtClean="0"/>
              <a:t>‹N°›</a:t>
            </a:fld>
            <a:endParaRPr lang="fr-FR"/>
          </a:p>
        </p:txBody>
      </p:sp>
    </p:spTree>
    <p:extLst>
      <p:ext uri="{BB962C8B-B14F-4D97-AF65-F5344CB8AC3E}">
        <p14:creationId xmlns:p14="http://schemas.microsoft.com/office/powerpoint/2010/main" val="308948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282D6C-B1F3-DDC3-8633-74708BC430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6AF303-852E-476C-2DAA-A405283B9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4E6572-1E5E-984C-BCA0-1CA2CF346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352E8-38B6-40F5-A92C-CC6801CF3AF4}" type="datetimeFigureOut">
              <a:rPr lang="fr-FR" smtClean="0"/>
              <a:t>23/01/2023</a:t>
            </a:fld>
            <a:endParaRPr lang="fr-FR"/>
          </a:p>
        </p:txBody>
      </p:sp>
      <p:sp>
        <p:nvSpPr>
          <p:cNvPr id="5" name="Espace réservé du pied de page 4">
            <a:extLst>
              <a:ext uri="{FF2B5EF4-FFF2-40B4-BE49-F238E27FC236}">
                <a16:creationId xmlns:a16="http://schemas.microsoft.com/office/drawing/2014/main" id="{94AA8AB2-E11F-1D43-101C-52183F2B02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196648A-2BDC-0857-ACFD-B617B17C2A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A28E4-7D73-4A80-A660-FA34C71BD01B}" type="slidenum">
              <a:rPr lang="fr-FR" smtClean="0"/>
              <a:t>‹N°›</a:t>
            </a:fld>
            <a:endParaRPr lang="fr-FR"/>
          </a:p>
        </p:txBody>
      </p:sp>
    </p:spTree>
    <p:extLst>
      <p:ext uri="{BB962C8B-B14F-4D97-AF65-F5344CB8AC3E}">
        <p14:creationId xmlns:p14="http://schemas.microsoft.com/office/powerpoint/2010/main" val="462257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laregion.f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genial.ly/fr/"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www.laregion.fr/" TargetMode="External"/><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laregion.fr/" TargetMode="Externa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sv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laregion.fr/" TargetMode="External"/><Relationship Id="rId7" Type="http://schemas.openxmlformats.org/officeDocument/2006/relationships/image" Target="../media/image39.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09B40DA0-2D83-A986-3071-F8FF1A15E5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9" name="Titre 1">
            <a:extLst>
              <a:ext uri="{FF2B5EF4-FFF2-40B4-BE49-F238E27FC236}">
                <a16:creationId xmlns:a16="http://schemas.microsoft.com/office/drawing/2014/main" id="{F02E7968-625A-8A24-381D-7FC0DBF504F6}"/>
              </a:ext>
            </a:extLst>
          </p:cNvPr>
          <p:cNvSpPr txBox="1">
            <a:spLocks/>
          </p:cNvSpPr>
          <p:nvPr/>
        </p:nvSpPr>
        <p:spPr>
          <a:xfrm>
            <a:off x="4636574" y="1743889"/>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Région Occitanie</a:t>
            </a:r>
          </a:p>
        </p:txBody>
      </p:sp>
      <p:sp>
        <p:nvSpPr>
          <p:cNvPr id="10" name="Titre 1">
            <a:extLst>
              <a:ext uri="{FF2B5EF4-FFF2-40B4-BE49-F238E27FC236}">
                <a16:creationId xmlns:a16="http://schemas.microsoft.com/office/drawing/2014/main" id="{2B838F7F-8602-BAA1-6CD7-9561527397AD}"/>
              </a:ext>
            </a:extLst>
          </p:cNvPr>
          <p:cNvSpPr txBox="1">
            <a:spLocks/>
          </p:cNvSpPr>
          <p:nvPr/>
        </p:nvSpPr>
        <p:spPr>
          <a:xfrm>
            <a:off x="4636574" y="2332964"/>
            <a:ext cx="6647894" cy="125776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Kit d’intégration</a:t>
            </a:r>
            <a:br>
              <a:rPr lang="fr-FR" sz="4000" b="1" dirty="0">
                <a:latin typeface="Montserrat" panose="00000500000000000000" pitchFamily="2" charset="0"/>
                <a:ea typeface="Source Sans Pro" panose="020B0503030403020204" pitchFamily="34" charset="0"/>
                <a:cs typeface="Poppins" panose="00000500000000000000" pitchFamily="2" charset="0"/>
              </a:rPr>
            </a:br>
            <a:r>
              <a:rPr lang="fr-FR" sz="4000" b="1" dirty="0">
                <a:latin typeface="Montserrat" panose="00000500000000000000" pitchFamily="2" charset="0"/>
                <a:ea typeface="Source Sans Pro" panose="020B0503030403020204" pitchFamily="34" charset="0"/>
                <a:cs typeface="Poppins" panose="00000500000000000000" pitchFamily="2" charset="0"/>
              </a:rPr>
              <a:t>du </a:t>
            </a:r>
            <a:r>
              <a:rPr lang="fr-FR" sz="4000" b="1" dirty="0" err="1">
                <a:latin typeface="Montserrat" panose="00000500000000000000" pitchFamily="2" charset="0"/>
                <a:ea typeface="Source Sans Pro" panose="020B0503030403020204" pitchFamily="34" charset="0"/>
                <a:cs typeface="Poppins" panose="00000500000000000000" pitchFamily="2" charset="0"/>
              </a:rPr>
              <a:t>formateur.trice</a:t>
            </a:r>
            <a:endParaRPr lang="fr-FR" sz="4000" b="1" dirty="0">
              <a:latin typeface="Montserrat" panose="00000500000000000000" pitchFamily="2" charset="0"/>
              <a:ea typeface="Source Sans Pro" panose="020B0503030403020204" pitchFamily="34" charset="0"/>
              <a:cs typeface="Poppins" panose="00000500000000000000" pitchFamily="2" charset="0"/>
            </a:endParaRPr>
          </a:p>
        </p:txBody>
      </p:sp>
      <p:sp>
        <p:nvSpPr>
          <p:cNvPr id="2" name="ZoneTexte 1">
            <a:extLst>
              <a:ext uri="{FF2B5EF4-FFF2-40B4-BE49-F238E27FC236}">
                <a16:creationId xmlns:a16="http://schemas.microsoft.com/office/drawing/2014/main" id="{BBE091E6-0EDC-92FA-DD79-942251C499D3}"/>
              </a:ext>
            </a:extLst>
          </p:cNvPr>
          <p:cNvSpPr txBox="1"/>
          <p:nvPr/>
        </p:nvSpPr>
        <p:spPr>
          <a:xfrm flipH="1">
            <a:off x="4172291" y="4156787"/>
            <a:ext cx="7875035" cy="938719"/>
          </a:xfrm>
          <a:prstGeom prst="rect">
            <a:avLst/>
          </a:prstGeom>
          <a:solidFill>
            <a:schemeClr val="bg1">
              <a:lumMod val="95000"/>
            </a:schemeClr>
          </a:solidFill>
          <a:ln w="12700">
            <a:noFill/>
          </a:ln>
        </p:spPr>
        <p:txBody>
          <a:bodyPr wrap="square" rtlCol="0">
            <a:spAutoFit/>
          </a:bodyPr>
          <a:lstStyle/>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Insérer votre logo </a:t>
            </a:r>
          </a:p>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Le document doit comporter votre charte graphique comme ici (exemple la charte de la région Occitanie)</a:t>
            </a:r>
          </a:p>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Il peut également contenir sur la page d’accueil un mail de la personne de contact</a:t>
            </a:r>
          </a:p>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Les supports de diffusion de votre kit peuvent t être créés sous Powerpoint, sous Word/PDF et également, si vous souhaitez un format plus interactif à l’aide d’outils de design pédagogique tels que </a:t>
            </a:r>
            <a:r>
              <a:rPr lang="fr-FR" sz="1100" dirty="0" err="1">
                <a:latin typeface="Montserrat" panose="00000500000000000000" pitchFamily="2" charset="0"/>
                <a:cs typeface="Poppins" panose="00000500000000000000" pitchFamily="2" charset="0"/>
              </a:rPr>
              <a:t>Genially</a:t>
            </a:r>
            <a:endParaRPr lang="fr-FR" sz="1100" dirty="0">
              <a:latin typeface="Montserrat" panose="00000500000000000000" pitchFamily="2" charset="0"/>
              <a:cs typeface="Poppins" panose="00000500000000000000" pitchFamily="2" charset="0"/>
            </a:endParaRPr>
          </a:p>
        </p:txBody>
      </p:sp>
    </p:spTree>
    <p:extLst>
      <p:ext uri="{BB962C8B-B14F-4D97-AF65-F5344CB8AC3E}">
        <p14:creationId xmlns:p14="http://schemas.microsoft.com/office/powerpoint/2010/main" val="168634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8FCA99-AA02-5966-C71E-FD3410E35D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tableau</a:t>
            </a:r>
          </a:p>
        </p:txBody>
      </p:sp>
      <p:sp>
        <p:nvSpPr>
          <p:cNvPr id="25" name="ZoneTexte 24">
            <a:extLst>
              <a:ext uri="{FF2B5EF4-FFF2-40B4-BE49-F238E27FC236}">
                <a16:creationId xmlns:a16="http://schemas.microsoft.com/office/drawing/2014/main" id="{C8AB7C70-4132-8061-5CFB-095FCB99993D}"/>
              </a:ext>
            </a:extLst>
          </p:cNvPr>
          <p:cNvSpPr txBox="1"/>
          <p:nvPr/>
        </p:nvSpPr>
        <p:spPr>
          <a:xfrm>
            <a:off x="3656816" y="1118311"/>
            <a:ext cx="4878369" cy="646331"/>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Peut être utilisé pour présenter diverses informations</a:t>
            </a:r>
          </a:p>
        </p:txBody>
      </p:sp>
      <p:graphicFrame>
        <p:nvGraphicFramePr>
          <p:cNvPr id="4" name="Tableau 4">
            <a:extLst>
              <a:ext uri="{FF2B5EF4-FFF2-40B4-BE49-F238E27FC236}">
                <a16:creationId xmlns:a16="http://schemas.microsoft.com/office/drawing/2014/main" id="{6365DC66-0EF9-1B51-B76E-4AAAE9ACC435}"/>
              </a:ext>
            </a:extLst>
          </p:cNvPr>
          <p:cNvGraphicFramePr>
            <a:graphicFrameLocks noGrp="1"/>
          </p:cNvGraphicFramePr>
          <p:nvPr>
            <p:extLst>
              <p:ext uri="{D42A27DB-BD31-4B8C-83A1-F6EECF244321}">
                <p14:modId xmlns:p14="http://schemas.microsoft.com/office/powerpoint/2010/main" val="1465686310"/>
              </p:ext>
            </p:extLst>
          </p:nvPr>
        </p:nvGraphicFramePr>
        <p:xfrm>
          <a:off x="1405474" y="2418809"/>
          <a:ext cx="9381052" cy="3170230"/>
        </p:xfrm>
        <a:graphic>
          <a:graphicData uri="http://schemas.openxmlformats.org/drawingml/2006/table">
            <a:tbl>
              <a:tblPr firstRow="1" bandRow="1">
                <a:tableStyleId>{5202B0CA-FC54-4496-8BCA-5EF66A818D29}</a:tableStyleId>
              </a:tblPr>
              <a:tblGrid>
                <a:gridCol w="2345263">
                  <a:extLst>
                    <a:ext uri="{9D8B030D-6E8A-4147-A177-3AD203B41FA5}">
                      <a16:colId xmlns:a16="http://schemas.microsoft.com/office/drawing/2014/main" val="2584731180"/>
                    </a:ext>
                  </a:extLst>
                </a:gridCol>
                <a:gridCol w="2345263">
                  <a:extLst>
                    <a:ext uri="{9D8B030D-6E8A-4147-A177-3AD203B41FA5}">
                      <a16:colId xmlns:a16="http://schemas.microsoft.com/office/drawing/2014/main" val="2093347740"/>
                    </a:ext>
                  </a:extLst>
                </a:gridCol>
                <a:gridCol w="2345263">
                  <a:extLst>
                    <a:ext uri="{9D8B030D-6E8A-4147-A177-3AD203B41FA5}">
                      <a16:colId xmlns:a16="http://schemas.microsoft.com/office/drawing/2014/main" val="3707097770"/>
                    </a:ext>
                  </a:extLst>
                </a:gridCol>
                <a:gridCol w="2345263">
                  <a:extLst>
                    <a:ext uri="{9D8B030D-6E8A-4147-A177-3AD203B41FA5}">
                      <a16:colId xmlns:a16="http://schemas.microsoft.com/office/drawing/2014/main" val="1551474178"/>
                    </a:ext>
                  </a:extLst>
                </a:gridCol>
              </a:tblGrid>
              <a:tr h="4475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2" charset="0"/>
                        </a:rPr>
                        <a:t>Lorem </a:t>
                      </a:r>
                      <a:r>
                        <a:rPr lang="fr-FR" sz="1200" dirty="0" err="1">
                          <a:solidFill>
                            <a:schemeClr val="bg1"/>
                          </a:solidFill>
                          <a:latin typeface="Montserrat" panose="00000500000000000000" pitchFamily="2" charset="0"/>
                        </a:rPr>
                        <a:t>ispum</a:t>
                      </a:r>
                      <a:r>
                        <a:rPr lang="fr-FR" sz="1200" dirty="0">
                          <a:solidFill>
                            <a:schemeClr val="bg1"/>
                          </a:solidFill>
                          <a:latin typeface="Montserrat" panose="00000500000000000000" pitchFamily="2" charset="0"/>
                        </a:rPr>
                        <a:t> </a:t>
                      </a:r>
                      <a:r>
                        <a:rPr lang="fr-FR" sz="1200" dirty="0" err="1">
                          <a:solidFill>
                            <a:schemeClr val="bg1"/>
                          </a:solidFill>
                          <a:latin typeface="Montserrat" panose="00000500000000000000" pitchFamily="2" charset="0"/>
                        </a:rPr>
                        <a:t>dolor</a:t>
                      </a:r>
                      <a:endParaRPr lang="fr-FR" sz="1200" dirty="0">
                        <a:solidFill>
                          <a:schemeClr val="bg1"/>
                        </a:solidFill>
                        <a:latin typeface="Montserrat" panose="00000500000000000000" pitchFamily="2" charset="0"/>
                      </a:endParaRP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B080E"/>
                    </a:solidFill>
                  </a:tcPr>
                </a:tc>
                <a:tc>
                  <a:txBody>
                    <a:bodyPr/>
                    <a:lstStyle/>
                    <a:p>
                      <a:pPr algn="ctr"/>
                      <a:r>
                        <a:rPr lang="fr-FR" sz="1200" dirty="0">
                          <a:solidFill>
                            <a:schemeClr val="bg1"/>
                          </a:solidFill>
                          <a:latin typeface="Montserrat" panose="00000500000000000000" pitchFamily="2" charset="0"/>
                        </a:rPr>
                        <a:t>Lorem </a:t>
                      </a:r>
                      <a:r>
                        <a:rPr lang="fr-FR" sz="1200" dirty="0" err="1">
                          <a:solidFill>
                            <a:schemeClr val="bg1"/>
                          </a:solidFill>
                          <a:latin typeface="Montserrat" panose="00000500000000000000" pitchFamily="2" charset="0"/>
                        </a:rPr>
                        <a:t>ispum</a:t>
                      </a:r>
                      <a:r>
                        <a:rPr lang="fr-FR" sz="1200" dirty="0">
                          <a:solidFill>
                            <a:schemeClr val="bg1"/>
                          </a:solidFill>
                          <a:latin typeface="Montserrat" panose="00000500000000000000" pitchFamily="2" charset="0"/>
                        </a:rPr>
                        <a:t> </a:t>
                      </a:r>
                      <a:r>
                        <a:rPr lang="fr-FR" sz="1200" dirty="0" err="1">
                          <a:solidFill>
                            <a:schemeClr val="bg1"/>
                          </a:solidFill>
                          <a:latin typeface="Montserrat" panose="00000500000000000000" pitchFamily="2" charset="0"/>
                        </a:rPr>
                        <a:t>dolor</a:t>
                      </a:r>
                      <a:endParaRPr lang="fr-FR" sz="1200" dirty="0">
                        <a:solidFill>
                          <a:schemeClr val="bg1"/>
                        </a:solidFill>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B08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2" charset="0"/>
                        </a:rPr>
                        <a:t>Lorem </a:t>
                      </a:r>
                      <a:r>
                        <a:rPr lang="fr-FR" sz="1200" dirty="0" err="1">
                          <a:solidFill>
                            <a:schemeClr val="bg1"/>
                          </a:solidFill>
                          <a:latin typeface="Montserrat" panose="00000500000000000000" pitchFamily="2" charset="0"/>
                        </a:rPr>
                        <a:t>ispum</a:t>
                      </a:r>
                      <a:r>
                        <a:rPr lang="fr-FR" sz="1200" dirty="0">
                          <a:solidFill>
                            <a:schemeClr val="bg1"/>
                          </a:solidFill>
                          <a:latin typeface="Montserrat" panose="00000500000000000000" pitchFamily="2" charset="0"/>
                        </a:rPr>
                        <a:t> </a:t>
                      </a:r>
                      <a:r>
                        <a:rPr lang="fr-FR" sz="1200" dirty="0" err="1">
                          <a:solidFill>
                            <a:schemeClr val="bg1"/>
                          </a:solidFill>
                          <a:latin typeface="Montserrat" panose="00000500000000000000" pitchFamily="2" charset="0"/>
                        </a:rPr>
                        <a:t>dolor</a:t>
                      </a:r>
                      <a:endParaRPr lang="fr-FR" sz="1200" dirty="0">
                        <a:solidFill>
                          <a:schemeClr val="bg1"/>
                        </a:solidFill>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AB080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solidFill>
                            <a:schemeClr val="bg1"/>
                          </a:solidFill>
                          <a:latin typeface="Montserrat" panose="00000500000000000000" pitchFamily="2" charset="0"/>
                        </a:rPr>
                        <a:t>Lorem </a:t>
                      </a:r>
                      <a:r>
                        <a:rPr lang="fr-FR" sz="1200" dirty="0" err="1">
                          <a:solidFill>
                            <a:schemeClr val="bg1"/>
                          </a:solidFill>
                          <a:latin typeface="Montserrat" panose="00000500000000000000" pitchFamily="2" charset="0"/>
                        </a:rPr>
                        <a:t>ispum</a:t>
                      </a:r>
                      <a:r>
                        <a:rPr lang="fr-FR" sz="1200" dirty="0">
                          <a:solidFill>
                            <a:schemeClr val="bg1"/>
                          </a:solidFill>
                          <a:latin typeface="Montserrat" panose="00000500000000000000" pitchFamily="2" charset="0"/>
                        </a:rPr>
                        <a:t> </a:t>
                      </a:r>
                      <a:r>
                        <a:rPr lang="fr-FR" sz="1200" dirty="0" err="1">
                          <a:solidFill>
                            <a:schemeClr val="bg1"/>
                          </a:solidFill>
                          <a:latin typeface="Montserrat" panose="00000500000000000000" pitchFamily="2" charset="0"/>
                        </a:rPr>
                        <a:t>dolor</a:t>
                      </a:r>
                      <a:endParaRPr lang="fr-FR" sz="1200" dirty="0">
                        <a:solidFill>
                          <a:schemeClr val="bg1"/>
                        </a:solidFill>
                        <a:latin typeface="Montserrat" panose="00000500000000000000" pitchFamily="2" charset="0"/>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AB080E"/>
                    </a:solidFill>
                  </a:tcPr>
                </a:tc>
                <a:extLst>
                  <a:ext uri="{0D108BD9-81ED-4DB2-BD59-A6C34878D82A}">
                    <a16:rowId xmlns:a16="http://schemas.microsoft.com/office/drawing/2014/main" val="2303494105"/>
                  </a:ext>
                </a:extLst>
              </a:tr>
              <a:tr h="453778">
                <a:tc>
                  <a:txBody>
                    <a:bodyPr/>
                    <a:lstStyle/>
                    <a:p>
                      <a:pPr algn="ct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1544207"/>
                  </a:ext>
                </a:extLst>
              </a:tr>
              <a:tr h="453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3251097"/>
                  </a:ext>
                </a:extLst>
              </a:tr>
              <a:tr h="453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2830712"/>
                  </a:ext>
                </a:extLst>
              </a:tr>
              <a:tr h="453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02051224"/>
                  </a:ext>
                </a:extLst>
              </a:tr>
              <a:tr h="453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6536556"/>
                  </a:ext>
                </a:extLst>
              </a:tr>
              <a:tr h="453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tx1"/>
                          </a:solidFill>
                          <a:latin typeface="Montserrat" panose="00000500000000000000" pitchFamily="2" charset="0"/>
                        </a:rPr>
                        <a:t>Lorem ipsum </a:t>
                      </a:r>
                      <a:r>
                        <a:rPr lang="fr-FR" sz="1200" b="1" kern="1200" dirty="0" err="1">
                          <a:solidFill>
                            <a:schemeClr val="tx1"/>
                          </a:solidFill>
                          <a:latin typeface="Montserrat" panose="00000500000000000000" pitchFamily="2" charset="0"/>
                        </a:rPr>
                        <a:t>dolor</a:t>
                      </a:r>
                      <a:endParaRPr lang="fr-FR" sz="1200" b="1" kern="1200" dirty="0">
                        <a:solidFill>
                          <a:schemeClr val="tx1"/>
                        </a:solidFill>
                        <a:latin typeface="Montserrat" panose="00000500000000000000" pitchFamily="2" charset="0"/>
                        <a:ea typeface="+mn-ea"/>
                        <a:cs typeface="+mn-cs"/>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0" kern="1200" dirty="0">
                          <a:solidFill>
                            <a:schemeClr val="tx1"/>
                          </a:solidFill>
                          <a:latin typeface="Montserrat" panose="00000500000000000000" pitchFamily="2" charset="0"/>
                        </a:rPr>
                        <a:t>Lorem ipsum </a:t>
                      </a:r>
                      <a:r>
                        <a:rPr lang="fr-FR" sz="1100" b="0" kern="1200" dirty="0" err="1">
                          <a:solidFill>
                            <a:schemeClr val="tx1"/>
                          </a:solidFill>
                          <a:latin typeface="Montserrat" panose="00000500000000000000" pitchFamily="2" charset="0"/>
                        </a:rPr>
                        <a:t>dolor</a:t>
                      </a:r>
                      <a:endParaRPr lang="fr-FR" sz="1100" b="0" kern="1200" dirty="0">
                        <a:solidFill>
                          <a:schemeClr val="tx1"/>
                        </a:solidFill>
                        <a:latin typeface="Montserrat" panose="00000500000000000000" pitchFamily="2" charset="0"/>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722913665"/>
                  </a:ext>
                </a:extLst>
              </a:tr>
            </a:tbl>
          </a:graphicData>
        </a:graphic>
      </p:graphicFrame>
    </p:spTree>
    <p:extLst>
      <p:ext uri="{BB962C8B-B14F-4D97-AF65-F5344CB8AC3E}">
        <p14:creationId xmlns:p14="http://schemas.microsoft.com/office/powerpoint/2010/main" val="189439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1E3D8DCD-F5F7-5BD9-0390-A3C9B86B04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par blocs</a:t>
            </a:r>
          </a:p>
        </p:txBody>
      </p:sp>
      <p:sp>
        <p:nvSpPr>
          <p:cNvPr id="3" name="ZoneTexte 2">
            <a:extLst>
              <a:ext uri="{FF2B5EF4-FFF2-40B4-BE49-F238E27FC236}">
                <a16:creationId xmlns:a16="http://schemas.microsoft.com/office/drawing/2014/main" id="{0CB38D58-C408-265A-ED60-9A6F381B84E6}"/>
              </a:ext>
            </a:extLst>
          </p:cNvPr>
          <p:cNvSpPr txBox="1"/>
          <p:nvPr/>
        </p:nvSpPr>
        <p:spPr>
          <a:xfrm>
            <a:off x="3656816" y="1118311"/>
            <a:ext cx="4878369" cy="646331"/>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Peut être utilisé pour présenter diverses informations</a:t>
            </a:r>
          </a:p>
        </p:txBody>
      </p:sp>
      <p:sp>
        <p:nvSpPr>
          <p:cNvPr id="5" name="ZoneTexte 4">
            <a:extLst>
              <a:ext uri="{FF2B5EF4-FFF2-40B4-BE49-F238E27FC236}">
                <a16:creationId xmlns:a16="http://schemas.microsoft.com/office/drawing/2014/main" id="{3732F1CB-C9D9-EF3A-EAAE-30028E0FD2DF}"/>
              </a:ext>
            </a:extLst>
          </p:cNvPr>
          <p:cNvSpPr txBox="1"/>
          <p:nvPr/>
        </p:nvSpPr>
        <p:spPr>
          <a:xfrm>
            <a:off x="1545859" y="2502538"/>
            <a:ext cx="4010510" cy="1200329"/>
          </a:xfrm>
          <a:prstGeom prst="rect">
            <a:avLst/>
          </a:prstGeom>
          <a:noFill/>
        </p:spPr>
        <p:txBody>
          <a:bodyPr wrap="square">
            <a:spAutoFit/>
          </a:bodyPr>
          <a:lstStyle/>
          <a:p>
            <a:r>
              <a:rPr lang="fr-FR" sz="1600" b="1" dirty="0">
                <a:latin typeface="Montserrat" panose="00000500000000000000" pitchFamily="2" charset="0"/>
                <a:ea typeface="Open Sans" panose="020B0606030504020204" pitchFamily="34" charset="0"/>
                <a:cs typeface="Poppins" panose="00000500000000000000" pitchFamily="2" charset="0"/>
              </a:rPr>
              <a:t>Lorem ipsum</a:t>
            </a:r>
            <a:endParaRPr lang="fr-FR" sz="1400" dirty="0">
              <a:latin typeface="Montserrat" panose="00000500000000000000" pitchFamily="2" charset="0"/>
              <a:ea typeface="Open Sans" panose="020B0606030504020204" pitchFamily="34" charset="0"/>
              <a:cs typeface="Poppins" panose="00000500000000000000" pitchFamily="2" charset="0"/>
            </a:endParaRPr>
          </a:p>
          <a:p>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12" name="Rectangle : coins arrondis 11">
            <a:extLst>
              <a:ext uri="{FF2B5EF4-FFF2-40B4-BE49-F238E27FC236}">
                <a16:creationId xmlns:a16="http://schemas.microsoft.com/office/drawing/2014/main" id="{D294472A-40A3-EE43-7408-4DBF7B62CE43}"/>
              </a:ext>
            </a:extLst>
          </p:cNvPr>
          <p:cNvSpPr/>
          <p:nvPr/>
        </p:nvSpPr>
        <p:spPr>
          <a:xfrm>
            <a:off x="6718040" y="2320546"/>
            <a:ext cx="4878369" cy="1564313"/>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A6F1F6E4-2B3D-F235-2C95-55DB731B5389}"/>
              </a:ext>
            </a:extLst>
          </p:cNvPr>
          <p:cNvSpPr txBox="1"/>
          <p:nvPr/>
        </p:nvSpPr>
        <p:spPr>
          <a:xfrm>
            <a:off x="7235979" y="2502538"/>
            <a:ext cx="4010510" cy="1200329"/>
          </a:xfrm>
          <a:prstGeom prst="rect">
            <a:avLst/>
          </a:prstGeom>
          <a:noFill/>
        </p:spPr>
        <p:txBody>
          <a:bodyPr wrap="square">
            <a:spAutoFit/>
          </a:bodyPr>
          <a:lstStyle/>
          <a:p>
            <a:r>
              <a:rPr lang="fr-FR" sz="1600" b="1" dirty="0">
                <a:latin typeface="Montserrat" panose="00000500000000000000" pitchFamily="2" charset="0"/>
                <a:ea typeface="Open Sans" panose="020B0606030504020204" pitchFamily="34" charset="0"/>
                <a:cs typeface="Poppins" panose="00000500000000000000" pitchFamily="2" charset="0"/>
              </a:rPr>
              <a:t>Lorem ipsum</a:t>
            </a:r>
            <a:endParaRPr lang="fr-FR" sz="1400" dirty="0">
              <a:latin typeface="Montserrat" panose="00000500000000000000" pitchFamily="2" charset="0"/>
              <a:ea typeface="Open Sans" panose="020B0606030504020204" pitchFamily="34" charset="0"/>
              <a:cs typeface="Poppins" panose="00000500000000000000" pitchFamily="2" charset="0"/>
            </a:endParaRPr>
          </a:p>
          <a:p>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23" name="Rectangle : coins arrondis 22">
            <a:extLst>
              <a:ext uri="{FF2B5EF4-FFF2-40B4-BE49-F238E27FC236}">
                <a16:creationId xmlns:a16="http://schemas.microsoft.com/office/drawing/2014/main" id="{1B457B4A-F4B7-E84E-46B9-C6A46139BC57}"/>
              </a:ext>
            </a:extLst>
          </p:cNvPr>
          <p:cNvSpPr/>
          <p:nvPr/>
        </p:nvSpPr>
        <p:spPr>
          <a:xfrm>
            <a:off x="1024800" y="2320546"/>
            <a:ext cx="4878369" cy="1564313"/>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a:extLst>
              <a:ext uri="{FF2B5EF4-FFF2-40B4-BE49-F238E27FC236}">
                <a16:creationId xmlns:a16="http://schemas.microsoft.com/office/drawing/2014/main" id="{7FF37B15-A5E3-20F3-03FA-254D58D496AF}"/>
              </a:ext>
            </a:extLst>
          </p:cNvPr>
          <p:cNvGrpSpPr/>
          <p:nvPr/>
        </p:nvGrpSpPr>
        <p:grpSpPr>
          <a:xfrm>
            <a:off x="595591" y="2673494"/>
            <a:ext cx="858416" cy="858416"/>
            <a:chOff x="595591" y="2673494"/>
            <a:chExt cx="858416" cy="858416"/>
          </a:xfrm>
        </p:grpSpPr>
        <p:sp>
          <p:nvSpPr>
            <p:cNvPr id="24" name="Ellipse 23">
              <a:extLst>
                <a:ext uri="{FF2B5EF4-FFF2-40B4-BE49-F238E27FC236}">
                  <a16:creationId xmlns:a16="http://schemas.microsoft.com/office/drawing/2014/main" id="{CC0BDEDB-32DE-6BDC-3E87-D95DBBF3CEB1}"/>
                </a:ext>
              </a:extLst>
            </p:cNvPr>
            <p:cNvSpPr/>
            <p:nvPr/>
          </p:nvSpPr>
          <p:spPr>
            <a:xfrm>
              <a:off x="595591" y="2673494"/>
              <a:ext cx="858416" cy="858416"/>
            </a:xfrm>
            <a:prstGeom prst="ellipse">
              <a:avLst/>
            </a:prstGeom>
            <a:solidFill>
              <a:schemeClr val="bg1"/>
            </a:solidFill>
            <a:ln w="38100">
              <a:solidFill>
                <a:srgbClr val="F9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Graphique 25">
              <a:extLst>
                <a:ext uri="{FF2B5EF4-FFF2-40B4-BE49-F238E27FC236}">
                  <a16:creationId xmlns:a16="http://schemas.microsoft.com/office/drawing/2014/main" id="{A323EB6F-5C84-477C-5266-5B516305FA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575" y="2846478"/>
              <a:ext cx="512449" cy="512449"/>
            </a:xfrm>
            <a:prstGeom prst="rect">
              <a:avLst/>
            </a:prstGeom>
          </p:spPr>
        </p:pic>
      </p:grpSp>
      <p:sp>
        <p:nvSpPr>
          <p:cNvPr id="27" name="ZoneTexte 26">
            <a:extLst>
              <a:ext uri="{FF2B5EF4-FFF2-40B4-BE49-F238E27FC236}">
                <a16:creationId xmlns:a16="http://schemas.microsoft.com/office/drawing/2014/main" id="{227C3239-ED6C-AE6E-37B8-49DC6A5E90E1}"/>
              </a:ext>
            </a:extLst>
          </p:cNvPr>
          <p:cNvSpPr txBox="1"/>
          <p:nvPr/>
        </p:nvSpPr>
        <p:spPr>
          <a:xfrm>
            <a:off x="1545859" y="4392455"/>
            <a:ext cx="4010510" cy="1200329"/>
          </a:xfrm>
          <a:prstGeom prst="rect">
            <a:avLst/>
          </a:prstGeom>
          <a:noFill/>
        </p:spPr>
        <p:txBody>
          <a:bodyPr wrap="square">
            <a:spAutoFit/>
          </a:bodyPr>
          <a:lstStyle/>
          <a:p>
            <a:r>
              <a:rPr lang="fr-FR" sz="1600" b="1" dirty="0">
                <a:latin typeface="Montserrat" panose="00000500000000000000" pitchFamily="2" charset="0"/>
                <a:ea typeface="Open Sans" panose="020B0606030504020204" pitchFamily="34" charset="0"/>
                <a:cs typeface="Poppins" panose="00000500000000000000" pitchFamily="2" charset="0"/>
              </a:rPr>
              <a:t>Lorem ipsum</a:t>
            </a:r>
            <a:endParaRPr lang="fr-FR" sz="1400" dirty="0">
              <a:latin typeface="Montserrat" panose="00000500000000000000" pitchFamily="2" charset="0"/>
              <a:ea typeface="Open Sans" panose="020B0606030504020204" pitchFamily="34" charset="0"/>
              <a:cs typeface="Poppins" panose="00000500000000000000" pitchFamily="2" charset="0"/>
            </a:endParaRPr>
          </a:p>
          <a:p>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28" name="Rectangle : coins arrondis 27">
            <a:extLst>
              <a:ext uri="{FF2B5EF4-FFF2-40B4-BE49-F238E27FC236}">
                <a16:creationId xmlns:a16="http://schemas.microsoft.com/office/drawing/2014/main" id="{01454AF9-6AF2-09C1-A03C-C01D83EACB7A}"/>
              </a:ext>
            </a:extLst>
          </p:cNvPr>
          <p:cNvSpPr/>
          <p:nvPr/>
        </p:nvSpPr>
        <p:spPr>
          <a:xfrm>
            <a:off x="6718040" y="4210463"/>
            <a:ext cx="4878369" cy="1564313"/>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3A482F5A-DF13-80F3-39C9-CCB7D44975C7}"/>
              </a:ext>
            </a:extLst>
          </p:cNvPr>
          <p:cNvSpPr txBox="1"/>
          <p:nvPr/>
        </p:nvSpPr>
        <p:spPr>
          <a:xfrm>
            <a:off x="7235979" y="4392455"/>
            <a:ext cx="4010510" cy="1200329"/>
          </a:xfrm>
          <a:prstGeom prst="rect">
            <a:avLst/>
          </a:prstGeom>
          <a:noFill/>
        </p:spPr>
        <p:txBody>
          <a:bodyPr wrap="square">
            <a:spAutoFit/>
          </a:bodyPr>
          <a:lstStyle/>
          <a:p>
            <a:r>
              <a:rPr lang="fr-FR" sz="1600" b="1" dirty="0">
                <a:latin typeface="Montserrat" panose="00000500000000000000" pitchFamily="2" charset="0"/>
                <a:ea typeface="Open Sans" panose="020B0606030504020204" pitchFamily="34" charset="0"/>
                <a:cs typeface="Poppins" panose="00000500000000000000" pitchFamily="2" charset="0"/>
              </a:rPr>
              <a:t>Lorem ipsum</a:t>
            </a:r>
            <a:endParaRPr lang="fr-FR" sz="1400" dirty="0">
              <a:latin typeface="Montserrat" panose="00000500000000000000" pitchFamily="2" charset="0"/>
              <a:ea typeface="Open Sans" panose="020B0606030504020204" pitchFamily="34" charset="0"/>
              <a:cs typeface="Poppins" panose="00000500000000000000" pitchFamily="2" charset="0"/>
            </a:endParaRPr>
          </a:p>
          <a:p>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lorem</a:t>
            </a:r>
            <a:r>
              <a:rPr lang="fr-FR" sz="1400" dirty="0">
                <a:latin typeface="Montserrat" panose="00000500000000000000" pitchFamily="2" charset="0"/>
                <a:ea typeface="Open Sans" panose="020B0606030504020204" pitchFamily="34" charset="0"/>
                <a:cs typeface="Poppins" panose="00000500000000000000" pitchFamily="2" charset="0"/>
              </a:rPr>
              <a:t>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40" name="Rectangle : coins arrondis 39">
            <a:extLst>
              <a:ext uri="{FF2B5EF4-FFF2-40B4-BE49-F238E27FC236}">
                <a16:creationId xmlns:a16="http://schemas.microsoft.com/office/drawing/2014/main" id="{60AC9764-A32A-EBCE-F2EE-5B1606BD881D}"/>
              </a:ext>
            </a:extLst>
          </p:cNvPr>
          <p:cNvSpPr/>
          <p:nvPr/>
        </p:nvSpPr>
        <p:spPr>
          <a:xfrm>
            <a:off x="1024800" y="4210463"/>
            <a:ext cx="4878369" cy="1564313"/>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4" name="Groupe 43">
            <a:extLst>
              <a:ext uri="{FF2B5EF4-FFF2-40B4-BE49-F238E27FC236}">
                <a16:creationId xmlns:a16="http://schemas.microsoft.com/office/drawing/2014/main" id="{C52ABD7C-0799-5EF8-C2A7-0B2A9AD837FC}"/>
              </a:ext>
            </a:extLst>
          </p:cNvPr>
          <p:cNvGrpSpPr/>
          <p:nvPr/>
        </p:nvGrpSpPr>
        <p:grpSpPr>
          <a:xfrm>
            <a:off x="6288831" y="2673494"/>
            <a:ext cx="858416" cy="858416"/>
            <a:chOff x="6288831" y="2673494"/>
            <a:chExt cx="858416" cy="858416"/>
          </a:xfrm>
        </p:grpSpPr>
        <p:sp>
          <p:nvSpPr>
            <p:cNvPr id="15" name="Ellipse 14">
              <a:extLst>
                <a:ext uri="{FF2B5EF4-FFF2-40B4-BE49-F238E27FC236}">
                  <a16:creationId xmlns:a16="http://schemas.microsoft.com/office/drawing/2014/main" id="{F1EDE1C0-E587-DA45-1A07-4CCD458D6836}"/>
                </a:ext>
              </a:extLst>
            </p:cNvPr>
            <p:cNvSpPr/>
            <p:nvPr/>
          </p:nvSpPr>
          <p:spPr>
            <a:xfrm>
              <a:off x="6288831" y="2673494"/>
              <a:ext cx="858416" cy="858416"/>
            </a:xfrm>
            <a:prstGeom prst="ellipse">
              <a:avLst/>
            </a:prstGeom>
            <a:solidFill>
              <a:schemeClr val="bg1"/>
            </a:solidFill>
            <a:ln w="38100">
              <a:solidFill>
                <a:srgbClr val="F9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Graphique 42">
              <a:extLst>
                <a:ext uri="{FF2B5EF4-FFF2-40B4-BE49-F238E27FC236}">
                  <a16:creationId xmlns:a16="http://schemas.microsoft.com/office/drawing/2014/main" id="{3CF69927-FF03-FCE7-7876-02B93E3F0D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1815" y="2846478"/>
              <a:ext cx="512449" cy="512449"/>
            </a:xfrm>
            <a:prstGeom prst="rect">
              <a:avLst/>
            </a:prstGeom>
          </p:spPr>
        </p:pic>
      </p:grpSp>
      <p:grpSp>
        <p:nvGrpSpPr>
          <p:cNvPr id="47" name="Groupe 46">
            <a:extLst>
              <a:ext uri="{FF2B5EF4-FFF2-40B4-BE49-F238E27FC236}">
                <a16:creationId xmlns:a16="http://schemas.microsoft.com/office/drawing/2014/main" id="{E20E1BB1-D4F4-1FC3-6623-3963A808782B}"/>
              </a:ext>
            </a:extLst>
          </p:cNvPr>
          <p:cNvGrpSpPr/>
          <p:nvPr/>
        </p:nvGrpSpPr>
        <p:grpSpPr>
          <a:xfrm>
            <a:off x="595591" y="4563411"/>
            <a:ext cx="858416" cy="858416"/>
            <a:chOff x="595591" y="4563411"/>
            <a:chExt cx="858416" cy="858416"/>
          </a:xfrm>
        </p:grpSpPr>
        <p:sp>
          <p:nvSpPr>
            <p:cNvPr id="41" name="Ellipse 40">
              <a:extLst>
                <a:ext uri="{FF2B5EF4-FFF2-40B4-BE49-F238E27FC236}">
                  <a16:creationId xmlns:a16="http://schemas.microsoft.com/office/drawing/2014/main" id="{D3195735-E7DF-A240-46D5-3C17B8AA29AB}"/>
                </a:ext>
              </a:extLst>
            </p:cNvPr>
            <p:cNvSpPr/>
            <p:nvPr/>
          </p:nvSpPr>
          <p:spPr>
            <a:xfrm>
              <a:off x="595591" y="4563411"/>
              <a:ext cx="858416" cy="858416"/>
            </a:xfrm>
            <a:prstGeom prst="ellipse">
              <a:avLst/>
            </a:prstGeom>
            <a:solidFill>
              <a:schemeClr val="bg1"/>
            </a:solidFill>
            <a:ln w="38100">
              <a:solidFill>
                <a:srgbClr val="F9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Graphique 45">
              <a:extLst>
                <a:ext uri="{FF2B5EF4-FFF2-40B4-BE49-F238E27FC236}">
                  <a16:creationId xmlns:a16="http://schemas.microsoft.com/office/drawing/2014/main" id="{611B9636-10BB-FED3-8F27-4AEBEF9F0E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683" y="4693503"/>
              <a:ext cx="598232" cy="598232"/>
            </a:xfrm>
            <a:prstGeom prst="rect">
              <a:avLst/>
            </a:prstGeom>
          </p:spPr>
        </p:pic>
      </p:grpSp>
      <p:grpSp>
        <p:nvGrpSpPr>
          <p:cNvPr id="49" name="Groupe 48">
            <a:extLst>
              <a:ext uri="{FF2B5EF4-FFF2-40B4-BE49-F238E27FC236}">
                <a16:creationId xmlns:a16="http://schemas.microsoft.com/office/drawing/2014/main" id="{B8FFBDEB-D37E-E68F-201B-71295FFA8948}"/>
              </a:ext>
            </a:extLst>
          </p:cNvPr>
          <p:cNvGrpSpPr/>
          <p:nvPr/>
        </p:nvGrpSpPr>
        <p:grpSpPr>
          <a:xfrm>
            <a:off x="6288831" y="4563411"/>
            <a:ext cx="858416" cy="858416"/>
            <a:chOff x="6288831" y="4563411"/>
            <a:chExt cx="858416" cy="858416"/>
          </a:xfrm>
        </p:grpSpPr>
        <p:sp>
          <p:nvSpPr>
            <p:cNvPr id="34" name="Ellipse 33">
              <a:extLst>
                <a:ext uri="{FF2B5EF4-FFF2-40B4-BE49-F238E27FC236}">
                  <a16:creationId xmlns:a16="http://schemas.microsoft.com/office/drawing/2014/main" id="{1E818B87-3E44-208D-46DD-E3DFB3C229E9}"/>
                </a:ext>
              </a:extLst>
            </p:cNvPr>
            <p:cNvSpPr/>
            <p:nvPr/>
          </p:nvSpPr>
          <p:spPr>
            <a:xfrm>
              <a:off x="6288831" y="4563411"/>
              <a:ext cx="858416" cy="858416"/>
            </a:xfrm>
            <a:prstGeom prst="ellipse">
              <a:avLst/>
            </a:prstGeom>
            <a:solidFill>
              <a:schemeClr val="bg1"/>
            </a:solidFill>
            <a:ln w="38100">
              <a:solidFill>
                <a:srgbClr val="F9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8" name="Graphique 47">
              <a:extLst>
                <a:ext uri="{FF2B5EF4-FFF2-40B4-BE49-F238E27FC236}">
                  <a16:creationId xmlns:a16="http://schemas.microsoft.com/office/drawing/2014/main" id="{6AF672F2-AD91-6E5C-A3BB-50D07EBE40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55365" y="4729945"/>
              <a:ext cx="525349" cy="525349"/>
            </a:xfrm>
            <a:prstGeom prst="rect">
              <a:avLst/>
            </a:prstGeom>
          </p:spPr>
        </p:pic>
      </p:grpSp>
    </p:spTree>
    <p:extLst>
      <p:ext uri="{BB962C8B-B14F-4D97-AF65-F5344CB8AC3E}">
        <p14:creationId xmlns:p14="http://schemas.microsoft.com/office/powerpoint/2010/main" val="1153862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1754779"/>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2</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343855"/>
            <a:ext cx="7199572" cy="233166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Le matériel et </a:t>
            </a:r>
            <a:br>
              <a:rPr lang="fr-FR" sz="4000" b="1" dirty="0">
                <a:latin typeface="Montserrat" panose="00000500000000000000" pitchFamily="2" charset="0"/>
                <a:ea typeface="Source Sans Pro" panose="020B0503030403020204" pitchFamily="34" charset="0"/>
                <a:cs typeface="Poppins" panose="00000500000000000000" pitchFamily="2" charset="0"/>
              </a:rPr>
            </a:br>
            <a:r>
              <a:rPr lang="fr-FR" sz="4000" b="1" dirty="0">
                <a:latin typeface="Montserrat" panose="00000500000000000000" pitchFamily="2" charset="0"/>
                <a:ea typeface="Source Sans Pro" panose="020B0503030403020204" pitchFamily="34" charset="0"/>
                <a:cs typeface="Poppins" panose="00000500000000000000" pitchFamily="2" charset="0"/>
              </a:rPr>
              <a:t>les outils à disposition</a:t>
            </a:r>
          </a:p>
        </p:txBody>
      </p:sp>
    </p:spTree>
    <p:extLst>
      <p:ext uri="{BB962C8B-B14F-4D97-AF65-F5344CB8AC3E}">
        <p14:creationId xmlns:p14="http://schemas.microsoft.com/office/powerpoint/2010/main" val="106259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1383257" y="1669952"/>
            <a:ext cx="9425487" cy="4062651"/>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Cette partie peut comprendre différentes sous parties :</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locaux et salles</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 matériel disponible en salle et les demandes de réservation ou de mise à disposition de matériel</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réservations de salles spécifiques</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logiciels disponibles et les ouvertures de droit ou d’attribution de licences avec mode d’emploi par captures d’écran ou vidéo d’utilisation</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outils : avec mode d’emploi par captures d’écran ou vidéo d’utilisation</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outils pédagogiques : de design, d’évaluation</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L’accès au LMS : Learning Management System ou environnement pédagogique distanciel.</a:t>
            </a:r>
          </a:p>
          <a:p>
            <a:pPr marL="285750" lvl="0" indent="-285750">
              <a:buFont typeface="Arial" panose="020B0604020202020204" pitchFamily="34" charset="0"/>
              <a:buChar char="•"/>
            </a:pPr>
            <a:endParaRPr lang="fr-FR" sz="1600" dirty="0">
              <a:latin typeface="Montserrat" panose="00000500000000000000" pitchFamily="2" charset="0"/>
              <a:ea typeface="Open Sans" panose="020B0606030504020204" pitchFamily="34" charset="0"/>
              <a:cs typeface="Poppins" panose="00000500000000000000" pitchFamily="2" charset="0"/>
            </a:endParaRPr>
          </a:p>
          <a:p>
            <a:r>
              <a:rPr lang="fr-FR" sz="1600" dirty="0">
                <a:latin typeface="Montserrat" panose="00000500000000000000" pitchFamily="2" charset="0"/>
                <a:ea typeface="Open Sans" panose="020B0606030504020204" pitchFamily="34" charset="0"/>
                <a:cs typeface="Poppins" panose="00000500000000000000" pitchFamily="2" charset="0"/>
              </a:rPr>
              <a:t>Pour chacune de ces sous parties, il est possible </a:t>
            </a:r>
            <a:r>
              <a:rPr lang="fr-FR" sz="1600" b="1" dirty="0">
                <a:latin typeface="Montserrat" panose="00000500000000000000" pitchFamily="2" charset="0"/>
                <a:ea typeface="Open Sans" panose="020B0606030504020204" pitchFamily="34" charset="0"/>
                <a:cs typeface="Poppins" panose="00000500000000000000" pitchFamily="2" charset="0"/>
              </a:rPr>
              <a:t>d’indexer des modes d’emploi, ou encore des documents téléchargeables utilisables</a:t>
            </a:r>
            <a:r>
              <a:rPr lang="fr-FR" sz="1600" dirty="0">
                <a:latin typeface="Montserrat" panose="00000500000000000000" pitchFamily="2" charset="0"/>
                <a:ea typeface="Open Sans" panose="020B0606030504020204" pitchFamily="34" charset="0"/>
                <a:cs typeface="Poppins" panose="00000500000000000000" pitchFamily="2" charset="0"/>
              </a:rPr>
              <a:t> par les </a:t>
            </a:r>
            <a:r>
              <a:rPr lang="fr-FR" sz="1600" dirty="0" err="1">
                <a:latin typeface="Montserrat" panose="00000500000000000000" pitchFamily="2" charset="0"/>
                <a:ea typeface="Open Sans" panose="020B0606030504020204" pitchFamily="34" charset="0"/>
                <a:cs typeface="Poppins" panose="00000500000000000000" pitchFamily="2" charset="0"/>
              </a:rPr>
              <a:t>formateurs.trices</a:t>
            </a:r>
            <a:r>
              <a:rPr lang="fr-FR" sz="1600" dirty="0">
                <a:latin typeface="Montserrat" panose="00000500000000000000" pitchFamily="2" charset="0"/>
                <a:ea typeface="Open Sans" panose="020B0606030504020204" pitchFamily="34" charset="0"/>
                <a:cs typeface="Poppins" panose="00000500000000000000" pitchFamily="2" charset="0"/>
              </a:rPr>
              <a:t> tels que :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maquettes Powerpoint à utiliser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La charte graphique à respecter.</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Le matériel et les outils à disposition</a:t>
            </a:r>
          </a:p>
        </p:txBody>
      </p:sp>
    </p:spTree>
    <p:extLst>
      <p:ext uri="{BB962C8B-B14F-4D97-AF65-F5344CB8AC3E}">
        <p14:creationId xmlns:p14="http://schemas.microsoft.com/office/powerpoint/2010/main" val="404379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Le matériel et les outils à disposition</a:t>
            </a:r>
          </a:p>
        </p:txBody>
      </p:sp>
      <p:sp>
        <p:nvSpPr>
          <p:cNvPr id="5" name="ZoneTexte 4">
            <a:extLst>
              <a:ext uri="{FF2B5EF4-FFF2-40B4-BE49-F238E27FC236}">
                <a16:creationId xmlns:a16="http://schemas.microsoft.com/office/drawing/2014/main" id="{040649C1-730C-E0B7-24CE-580D16791B0B}"/>
              </a:ext>
            </a:extLst>
          </p:cNvPr>
          <p:cNvSpPr txBox="1"/>
          <p:nvPr/>
        </p:nvSpPr>
        <p:spPr>
          <a:xfrm>
            <a:off x="2901428" y="2131737"/>
            <a:ext cx="7104152" cy="2831544"/>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Nota bene :</a:t>
            </a:r>
          </a:p>
          <a:p>
            <a:r>
              <a:rPr lang="fr-FR" sz="1600" dirty="0">
                <a:latin typeface="Montserrat" panose="00000500000000000000" pitchFamily="2" charset="0"/>
                <a:ea typeface="Open Sans" panose="020B0606030504020204" pitchFamily="34" charset="0"/>
                <a:cs typeface="Poppins" panose="00000500000000000000" pitchFamily="2" charset="0"/>
              </a:rPr>
              <a:t>Toutefois vous pourrez aussi, si cela est votre choix, créer une autre partie dédiée aux </a:t>
            </a:r>
            <a:r>
              <a:rPr lang="fr-FR" sz="1600" b="1" dirty="0">
                <a:latin typeface="Montserrat" panose="00000500000000000000" pitchFamily="2" charset="0"/>
                <a:ea typeface="Open Sans" panose="020B0606030504020204" pitchFamily="34" charset="0"/>
                <a:cs typeface="Poppins" panose="00000500000000000000" pitchFamily="2" charset="0"/>
              </a:rPr>
              <a:t>normes pédagogiques de visualisation, de présentation ou de supports </a:t>
            </a:r>
            <a:r>
              <a:rPr lang="fr-FR" sz="1600" dirty="0">
                <a:latin typeface="Montserrat" panose="00000500000000000000" pitchFamily="2" charset="0"/>
                <a:ea typeface="Open Sans" panose="020B0606030504020204" pitchFamily="34" charset="0"/>
                <a:cs typeface="Poppins" panose="00000500000000000000" pitchFamily="2" charset="0"/>
              </a:rPr>
              <a:t>pour les stagiaires incluant :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maquettes Powerpoint</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La charte graphique : police, logo et conditions d’utilisation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normes handicap</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liens de dépôt des supports pour la transmission aux stagiaires ou l’archivage</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normes de rangement et d’archivage des documents, supports, exercices, activités ou tout autre item pédagogique.</a:t>
            </a:r>
          </a:p>
        </p:txBody>
      </p:sp>
      <p:pic>
        <p:nvPicPr>
          <p:cNvPr id="3" name="Graphique 2">
            <a:extLst>
              <a:ext uri="{FF2B5EF4-FFF2-40B4-BE49-F238E27FC236}">
                <a16:creationId xmlns:a16="http://schemas.microsoft.com/office/drawing/2014/main" id="{B623286F-C354-65F9-E197-5E5A6E9F3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7798" y="2131737"/>
            <a:ext cx="732759" cy="732759"/>
          </a:xfrm>
          <a:prstGeom prst="rect">
            <a:avLst/>
          </a:prstGeom>
        </p:spPr>
      </p:pic>
    </p:spTree>
    <p:extLst>
      <p:ext uri="{BB962C8B-B14F-4D97-AF65-F5344CB8AC3E}">
        <p14:creationId xmlns:p14="http://schemas.microsoft.com/office/powerpoint/2010/main" val="71826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par blocs</a:t>
            </a:r>
          </a:p>
        </p:txBody>
      </p:sp>
      <p:sp>
        <p:nvSpPr>
          <p:cNvPr id="25" name="ZoneTexte 24">
            <a:extLst>
              <a:ext uri="{FF2B5EF4-FFF2-40B4-BE49-F238E27FC236}">
                <a16:creationId xmlns:a16="http://schemas.microsoft.com/office/drawing/2014/main" id="{C8AB7C70-4132-8061-5CFB-095FCB99993D}"/>
              </a:ext>
            </a:extLst>
          </p:cNvPr>
          <p:cNvSpPr txBox="1"/>
          <p:nvPr/>
        </p:nvSpPr>
        <p:spPr>
          <a:xfrm>
            <a:off x="3656816" y="1118311"/>
            <a:ext cx="4878369" cy="369332"/>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Nom de lieu/bâtiment/local/service</a:t>
            </a:r>
          </a:p>
        </p:txBody>
      </p:sp>
      <p:sp>
        <p:nvSpPr>
          <p:cNvPr id="23" name="ZoneTexte 22">
            <a:extLst>
              <a:ext uri="{FF2B5EF4-FFF2-40B4-BE49-F238E27FC236}">
                <a16:creationId xmlns:a16="http://schemas.microsoft.com/office/drawing/2014/main" id="{0ABF26AA-C05E-C491-B125-132CE51BCB4F}"/>
              </a:ext>
            </a:extLst>
          </p:cNvPr>
          <p:cNvSpPr txBox="1"/>
          <p:nvPr/>
        </p:nvSpPr>
        <p:spPr>
          <a:xfrm>
            <a:off x="886408" y="2543613"/>
            <a:ext cx="4883022" cy="1077218"/>
          </a:xfrm>
          <a:prstGeom prst="rect">
            <a:avLst/>
          </a:prstGeom>
          <a:noFill/>
        </p:spPr>
        <p:txBody>
          <a:bodyPr wrap="square" rtlCol="0">
            <a:spAutoFit/>
          </a:bodyPr>
          <a:lstStyle/>
          <a:p>
            <a:pPr algn="ctr"/>
            <a:r>
              <a:rPr lang="fr-FR" sz="1600" b="1" dirty="0">
                <a:latin typeface="Montserrat" panose="00000500000000000000" pitchFamily="2" charset="0"/>
                <a:ea typeface="Open Sans" panose="020B0606030504020204" pitchFamily="34" charset="0"/>
                <a:cs typeface="Poppins" panose="00000500000000000000" pitchFamily="2" charset="0"/>
              </a:rPr>
              <a:t>Nom de service/matériel/outil</a:t>
            </a:r>
          </a:p>
          <a:p>
            <a:pPr algn="ctr"/>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a:t>
            </a:r>
          </a:p>
        </p:txBody>
      </p:sp>
      <p:sp>
        <p:nvSpPr>
          <p:cNvPr id="26" name="ZoneTexte 25">
            <a:extLst>
              <a:ext uri="{FF2B5EF4-FFF2-40B4-BE49-F238E27FC236}">
                <a16:creationId xmlns:a16="http://schemas.microsoft.com/office/drawing/2014/main" id="{496FBE91-731E-DE26-CDD3-F990259363C6}"/>
              </a:ext>
            </a:extLst>
          </p:cNvPr>
          <p:cNvSpPr txBox="1"/>
          <p:nvPr/>
        </p:nvSpPr>
        <p:spPr>
          <a:xfrm>
            <a:off x="886408" y="4599464"/>
            <a:ext cx="4883022" cy="1077218"/>
          </a:xfrm>
          <a:prstGeom prst="rect">
            <a:avLst/>
          </a:prstGeom>
          <a:noFill/>
        </p:spPr>
        <p:txBody>
          <a:bodyPr wrap="square" rtlCol="0">
            <a:spAutoFit/>
          </a:bodyPr>
          <a:lstStyle/>
          <a:p>
            <a:pPr algn="ctr"/>
            <a:r>
              <a:rPr lang="fr-FR" sz="1600" b="1" dirty="0">
                <a:latin typeface="Montserrat" panose="00000500000000000000" pitchFamily="2" charset="0"/>
                <a:ea typeface="Open Sans" panose="020B0606030504020204" pitchFamily="34" charset="0"/>
                <a:cs typeface="Poppins" panose="00000500000000000000" pitchFamily="2" charset="0"/>
              </a:rPr>
              <a:t>Nom de service/matériel/outil</a:t>
            </a:r>
          </a:p>
          <a:p>
            <a:pPr algn="ctr"/>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a:t>
            </a:r>
          </a:p>
        </p:txBody>
      </p:sp>
      <p:sp>
        <p:nvSpPr>
          <p:cNvPr id="27" name="ZoneTexte 26">
            <a:extLst>
              <a:ext uri="{FF2B5EF4-FFF2-40B4-BE49-F238E27FC236}">
                <a16:creationId xmlns:a16="http://schemas.microsoft.com/office/drawing/2014/main" id="{05DC2FFA-3873-7C1B-DC74-4226B062791B}"/>
              </a:ext>
            </a:extLst>
          </p:cNvPr>
          <p:cNvSpPr txBox="1"/>
          <p:nvPr/>
        </p:nvSpPr>
        <p:spPr>
          <a:xfrm>
            <a:off x="6422571" y="2543613"/>
            <a:ext cx="4883022" cy="1077218"/>
          </a:xfrm>
          <a:prstGeom prst="rect">
            <a:avLst/>
          </a:prstGeom>
          <a:noFill/>
        </p:spPr>
        <p:txBody>
          <a:bodyPr wrap="square" rtlCol="0">
            <a:spAutoFit/>
          </a:bodyPr>
          <a:lstStyle/>
          <a:p>
            <a:pPr algn="ctr"/>
            <a:r>
              <a:rPr lang="fr-FR" sz="1600" b="1" dirty="0">
                <a:latin typeface="Montserrat" panose="00000500000000000000" pitchFamily="2" charset="0"/>
                <a:ea typeface="Open Sans" panose="020B0606030504020204" pitchFamily="34" charset="0"/>
                <a:cs typeface="Poppins" panose="00000500000000000000" pitchFamily="2" charset="0"/>
              </a:rPr>
              <a:t>Nom de service/matériel/outil</a:t>
            </a:r>
          </a:p>
          <a:p>
            <a:pPr algn="ctr"/>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a:t>
            </a:r>
          </a:p>
        </p:txBody>
      </p:sp>
      <p:sp>
        <p:nvSpPr>
          <p:cNvPr id="28" name="ZoneTexte 27">
            <a:extLst>
              <a:ext uri="{FF2B5EF4-FFF2-40B4-BE49-F238E27FC236}">
                <a16:creationId xmlns:a16="http://schemas.microsoft.com/office/drawing/2014/main" id="{E318F846-1990-0CD9-AF77-212390579155}"/>
              </a:ext>
            </a:extLst>
          </p:cNvPr>
          <p:cNvSpPr txBox="1"/>
          <p:nvPr/>
        </p:nvSpPr>
        <p:spPr>
          <a:xfrm>
            <a:off x="6422571" y="4599464"/>
            <a:ext cx="4883022" cy="1077218"/>
          </a:xfrm>
          <a:prstGeom prst="rect">
            <a:avLst/>
          </a:prstGeom>
          <a:noFill/>
        </p:spPr>
        <p:txBody>
          <a:bodyPr wrap="square" rtlCol="0">
            <a:spAutoFit/>
          </a:bodyPr>
          <a:lstStyle/>
          <a:p>
            <a:pPr algn="ctr"/>
            <a:r>
              <a:rPr lang="fr-FR" sz="1600" b="1" dirty="0">
                <a:latin typeface="Montserrat" panose="00000500000000000000" pitchFamily="2" charset="0"/>
                <a:ea typeface="Open Sans" panose="020B0606030504020204" pitchFamily="34" charset="0"/>
                <a:cs typeface="Poppins" panose="00000500000000000000" pitchFamily="2" charset="0"/>
              </a:rPr>
              <a:t>Nom de service/matériel/outil</a:t>
            </a:r>
          </a:p>
          <a:p>
            <a:pPr algn="ctr"/>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a:t>
            </a:r>
          </a:p>
        </p:txBody>
      </p:sp>
      <p:pic>
        <p:nvPicPr>
          <p:cNvPr id="30" name="Graphique 29">
            <a:extLst>
              <a:ext uri="{FF2B5EF4-FFF2-40B4-BE49-F238E27FC236}">
                <a16:creationId xmlns:a16="http://schemas.microsoft.com/office/drawing/2014/main" id="{6A97022B-A2A3-AFC0-493B-BF37452F6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21919" y="1912810"/>
            <a:ext cx="612000" cy="612000"/>
          </a:xfrm>
          <a:prstGeom prst="rect">
            <a:avLst/>
          </a:prstGeom>
        </p:spPr>
      </p:pic>
      <p:pic>
        <p:nvPicPr>
          <p:cNvPr id="31" name="Graphique 30">
            <a:extLst>
              <a:ext uri="{FF2B5EF4-FFF2-40B4-BE49-F238E27FC236}">
                <a16:creationId xmlns:a16="http://schemas.microsoft.com/office/drawing/2014/main" id="{285D11D2-B539-73BC-0CE1-E6649C17A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76082" y="1930810"/>
            <a:ext cx="576000" cy="576000"/>
          </a:xfrm>
          <a:prstGeom prst="rect">
            <a:avLst/>
          </a:prstGeom>
        </p:spPr>
      </p:pic>
      <p:pic>
        <p:nvPicPr>
          <p:cNvPr id="35" name="Graphique 34">
            <a:extLst>
              <a:ext uri="{FF2B5EF4-FFF2-40B4-BE49-F238E27FC236}">
                <a16:creationId xmlns:a16="http://schemas.microsoft.com/office/drawing/2014/main" id="{D0AF0099-B4F2-11A7-5ACE-FBCD68ED7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84866" y="3946852"/>
            <a:ext cx="758432" cy="758432"/>
          </a:xfrm>
          <a:prstGeom prst="rect">
            <a:avLst/>
          </a:prstGeom>
        </p:spPr>
      </p:pic>
      <p:pic>
        <p:nvPicPr>
          <p:cNvPr id="37" name="Graphique 36">
            <a:extLst>
              <a:ext uri="{FF2B5EF4-FFF2-40B4-BE49-F238E27FC236}">
                <a16:creationId xmlns:a16="http://schemas.microsoft.com/office/drawing/2014/main" id="{8867B729-749A-AC8D-3824-3EAF752471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39919" y="4023464"/>
            <a:ext cx="576000" cy="576000"/>
          </a:xfrm>
          <a:prstGeom prst="rect">
            <a:avLst/>
          </a:prstGeom>
        </p:spPr>
      </p:pic>
    </p:spTree>
    <p:extLst>
      <p:ext uri="{BB962C8B-B14F-4D97-AF65-F5344CB8AC3E}">
        <p14:creationId xmlns:p14="http://schemas.microsoft.com/office/powerpoint/2010/main" val="3546683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photo et texte</a:t>
            </a:r>
          </a:p>
        </p:txBody>
      </p:sp>
      <p:sp>
        <p:nvSpPr>
          <p:cNvPr id="3" name="Rectangle 2">
            <a:extLst>
              <a:ext uri="{FF2B5EF4-FFF2-40B4-BE49-F238E27FC236}">
                <a16:creationId xmlns:a16="http://schemas.microsoft.com/office/drawing/2014/main" id="{8B9C72EE-DE93-21CC-0B67-C1B622F98EAE}"/>
              </a:ext>
            </a:extLst>
          </p:cNvPr>
          <p:cNvSpPr/>
          <p:nvPr/>
        </p:nvSpPr>
        <p:spPr>
          <a:xfrm>
            <a:off x="692248" y="1610817"/>
            <a:ext cx="5793317" cy="34416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23" name="ZoneTexte 22">
            <a:extLst>
              <a:ext uri="{FF2B5EF4-FFF2-40B4-BE49-F238E27FC236}">
                <a16:creationId xmlns:a16="http://schemas.microsoft.com/office/drawing/2014/main" id="{0ABF26AA-C05E-C491-B125-132CE51BCB4F}"/>
              </a:ext>
            </a:extLst>
          </p:cNvPr>
          <p:cNvSpPr txBox="1"/>
          <p:nvPr/>
        </p:nvSpPr>
        <p:spPr>
          <a:xfrm>
            <a:off x="6723420" y="2162100"/>
            <a:ext cx="4883022" cy="2339102"/>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Nom de lieu/bâtiment/local/service</a:t>
            </a:r>
          </a:p>
          <a:p>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 </a:t>
            </a:r>
            <a:r>
              <a:rPr lang="fr-FR" sz="1600" b="1"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a:t>
            </a:r>
            <a:r>
              <a:rPr lang="fr-FR" sz="1600" dirty="0">
                <a:latin typeface="Montserrat" panose="00000500000000000000" pitchFamily="2" charset="0"/>
                <a:ea typeface="Open Sans" panose="020B0606030504020204" pitchFamily="34" charset="0"/>
                <a:cs typeface="Poppins" panose="00000500000000000000" pitchFamily="2" charset="0"/>
              </a:rPr>
              <a:t>de texte exemple de texte exemple de texte exemple de texte exemple de texte exemple de texte exemple de texte exemple de texte exemple de texte exemple de texte.</a:t>
            </a:r>
          </a:p>
        </p:txBody>
      </p:sp>
      <p:sp>
        <p:nvSpPr>
          <p:cNvPr id="7" name="ZoneTexte 6">
            <a:extLst>
              <a:ext uri="{FF2B5EF4-FFF2-40B4-BE49-F238E27FC236}">
                <a16:creationId xmlns:a16="http://schemas.microsoft.com/office/drawing/2014/main" id="{2D9438DB-439F-5065-59F4-08652C45BEB2}"/>
              </a:ext>
            </a:extLst>
          </p:cNvPr>
          <p:cNvSpPr txBox="1"/>
          <p:nvPr/>
        </p:nvSpPr>
        <p:spPr>
          <a:xfrm>
            <a:off x="3995420" y="5427868"/>
            <a:ext cx="5372515" cy="578882"/>
          </a:xfrm>
          <a:prstGeom prst="roundRect">
            <a:avLst/>
          </a:prstGeom>
          <a:noFill/>
          <a:ln w="38100">
            <a:solidFill>
              <a:srgbClr val="F9DC00"/>
            </a:solidFill>
          </a:ln>
        </p:spPr>
        <p:txBody>
          <a:bodyPr wrap="square">
            <a:spAutoFit/>
          </a:bodyPr>
          <a:lstStyle/>
          <a:p>
            <a:r>
              <a:rPr lang="fr-FR" sz="14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a:t>
            </a:r>
            <a:r>
              <a:rPr lang="fr-FR" sz="1400" dirty="0"/>
              <a:t> </a:t>
            </a:r>
            <a:r>
              <a:rPr lang="fr-FR" sz="1400" dirty="0">
                <a:latin typeface="Montserrat" panose="00000500000000000000" pitchFamily="2" charset="0"/>
                <a:ea typeface="Open Sans" panose="020B0606030504020204" pitchFamily="34" charset="0"/>
                <a:cs typeface="Poppins" panose="00000500000000000000" pitchFamily="2" charset="0"/>
              </a:rPr>
              <a:t>exemple de texte</a:t>
            </a:r>
            <a:r>
              <a:rPr lang="fr-FR" sz="1400" dirty="0"/>
              <a:t> </a:t>
            </a:r>
            <a:r>
              <a:rPr lang="fr-FR" sz="1400" dirty="0">
                <a:latin typeface="Montserrat" panose="00000500000000000000" pitchFamily="2" charset="0"/>
                <a:ea typeface="Open Sans" panose="020B0606030504020204" pitchFamily="34" charset="0"/>
                <a:cs typeface="Poppins" panose="00000500000000000000" pitchFamily="2" charset="0"/>
              </a:rPr>
              <a:t>exemple de texte exemple de texte</a:t>
            </a:r>
            <a:endParaRPr lang="fr-FR" sz="1400" dirty="0"/>
          </a:p>
        </p:txBody>
      </p:sp>
      <p:pic>
        <p:nvPicPr>
          <p:cNvPr id="9" name="Graphique 8">
            <a:extLst>
              <a:ext uri="{FF2B5EF4-FFF2-40B4-BE49-F238E27FC236}">
                <a16:creationId xmlns:a16="http://schemas.microsoft.com/office/drawing/2014/main" id="{6F6BCFC9-F1B9-BE9F-50A6-BB72B165D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43030" y="5454591"/>
            <a:ext cx="463861" cy="525436"/>
          </a:xfrm>
          <a:prstGeom prst="rect">
            <a:avLst/>
          </a:prstGeom>
        </p:spPr>
      </p:pic>
    </p:spTree>
    <p:extLst>
      <p:ext uri="{BB962C8B-B14F-4D97-AF65-F5344CB8AC3E}">
        <p14:creationId xmlns:p14="http://schemas.microsoft.com/office/powerpoint/2010/main" val="258587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3656816" y="1118311"/>
            <a:ext cx="4878369" cy="369332"/>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Nom de lieu/bâtiment/local/service</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photos</a:t>
            </a:r>
          </a:p>
        </p:txBody>
      </p:sp>
      <p:sp>
        <p:nvSpPr>
          <p:cNvPr id="3" name="Rectangle 2">
            <a:extLst>
              <a:ext uri="{FF2B5EF4-FFF2-40B4-BE49-F238E27FC236}">
                <a16:creationId xmlns:a16="http://schemas.microsoft.com/office/drawing/2014/main" id="{8B9C72EE-DE93-21CC-0B67-C1B622F98EAE}"/>
              </a:ext>
            </a:extLst>
          </p:cNvPr>
          <p:cNvSpPr/>
          <p:nvPr/>
        </p:nvSpPr>
        <p:spPr>
          <a:xfrm>
            <a:off x="1130784" y="1708830"/>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0" name="Rectangle 9">
            <a:extLst>
              <a:ext uri="{FF2B5EF4-FFF2-40B4-BE49-F238E27FC236}">
                <a16:creationId xmlns:a16="http://schemas.microsoft.com/office/drawing/2014/main" id="{619FC66D-5FF5-50CA-2B47-14E186DAF696}"/>
              </a:ext>
            </a:extLst>
          </p:cNvPr>
          <p:cNvSpPr/>
          <p:nvPr/>
        </p:nvSpPr>
        <p:spPr>
          <a:xfrm>
            <a:off x="1130783" y="4035262"/>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1" name="Rectangle 10">
            <a:extLst>
              <a:ext uri="{FF2B5EF4-FFF2-40B4-BE49-F238E27FC236}">
                <a16:creationId xmlns:a16="http://schemas.microsoft.com/office/drawing/2014/main" id="{928855A2-1A98-EB57-6721-FBC916A164AA}"/>
              </a:ext>
            </a:extLst>
          </p:cNvPr>
          <p:cNvSpPr/>
          <p:nvPr/>
        </p:nvSpPr>
        <p:spPr>
          <a:xfrm>
            <a:off x="8047878" y="1708830"/>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2" name="Rectangle 11">
            <a:extLst>
              <a:ext uri="{FF2B5EF4-FFF2-40B4-BE49-F238E27FC236}">
                <a16:creationId xmlns:a16="http://schemas.microsoft.com/office/drawing/2014/main" id="{B80AFEB5-5DF7-ECFF-68E3-C5B172CB26B8}"/>
              </a:ext>
            </a:extLst>
          </p:cNvPr>
          <p:cNvSpPr/>
          <p:nvPr/>
        </p:nvSpPr>
        <p:spPr>
          <a:xfrm>
            <a:off x="8047877" y="4035262"/>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3" name="Rectangle 12">
            <a:extLst>
              <a:ext uri="{FF2B5EF4-FFF2-40B4-BE49-F238E27FC236}">
                <a16:creationId xmlns:a16="http://schemas.microsoft.com/office/drawing/2014/main" id="{DF437241-ECF2-E158-D390-7CA2B521FCE2}"/>
              </a:ext>
            </a:extLst>
          </p:cNvPr>
          <p:cNvSpPr/>
          <p:nvPr/>
        </p:nvSpPr>
        <p:spPr>
          <a:xfrm>
            <a:off x="4589331" y="1708830"/>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4" name="Rectangle 13">
            <a:extLst>
              <a:ext uri="{FF2B5EF4-FFF2-40B4-BE49-F238E27FC236}">
                <a16:creationId xmlns:a16="http://schemas.microsoft.com/office/drawing/2014/main" id="{1F9787F7-3337-570C-0DB3-CB8DFD7C7215}"/>
              </a:ext>
            </a:extLst>
          </p:cNvPr>
          <p:cNvSpPr/>
          <p:nvPr/>
        </p:nvSpPr>
        <p:spPr>
          <a:xfrm>
            <a:off x="4589330" y="4035262"/>
            <a:ext cx="3013339" cy="179015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17" name="ZoneTexte 16">
            <a:extLst>
              <a:ext uri="{FF2B5EF4-FFF2-40B4-BE49-F238E27FC236}">
                <a16:creationId xmlns:a16="http://schemas.microsoft.com/office/drawing/2014/main" id="{EA13A1B4-A089-371C-C2B5-64E908C8CF8B}"/>
              </a:ext>
            </a:extLst>
          </p:cNvPr>
          <p:cNvSpPr txBox="1"/>
          <p:nvPr/>
        </p:nvSpPr>
        <p:spPr>
          <a:xfrm>
            <a:off x="1130783" y="3556524"/>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
        <p:nvSpPr>
          <p:cNvPr id="18" name="ZoneTexte 17">
            <a:extLst>
              <a:ext uri="{FF2B5EF4-FFF2-40B4-BE49-F238E27FC236}">
                <a16:creationId xmlns:a16="http://schemas.microsoft.com/office/drawing/2014/main" id="{59873AFF-F55F-E3F4-BB7B-92705C0D83B7}"/>
              </a:ext>
            </a:extLst>
          </p:cNvPr>
          <p:cNvSpPr txBox="1"/>
          <p:nvPr/>
        </p:nvSpPr>
        <p:spPr>
          <a:xfrm>
            <a:off x="4589330" y="3556524"/>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
        <p:nvSpPr>
          <p:cNvPr id="19" name="ZoneTexte 18">
            <a:extLst>
              <a:ext uri="{FF2B5EF4-FFF2-40B4-BE49-F238E27FC236}">
                <a16:creationId xmlns:a16="http://schemas.microsoft.com/office/drawing/2014/main" id="{162601D2-92F7-2296-05E7-8A4E8CBBEC35}"/>
              </a:ext>
            </a:extLst>
          </p:cNvPr>
          <p:cNvSpPr txBox="1"/>
          <p:nvPr/>
        </p:nvSpPr>
        <p:spPr>
          <a:xfrm>
            <a:off x="8047877" y="3556524"/>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
        <p:nvSpPr>
          <p:cNvPr id="20" name="ZoneTexte 19">
            <a:extLst>
              <a:ext uri="{FF2B5EF4-FFF2-40B4-BE49-F238E27FC236}">
                <a16:creationId xmlns:a16="http://schemas.microsoft.com/office/drawing/2014/main" id="{A0500B72-D76C-E6D1-0557-6C02A016CDA7}"/>
              </a:ext>
            </a:extLst>
          </p:cNvPr>
          <p:cNvSpPr txBox="1"/>
          <p:nvPr/>
        </p:nvSpPr>
        <p:spPr>
          <a:xfrm>
            <a:off x="1130782" y="5888652"/>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
        <p:nvSpPr>
          <p:cNvPr id="21" name="ZoneTexte 20">
            <a:extLst>
              <a:ext uri="{FF2B5EF4-FFF2-40B4-BE49-F238E27FC236}">
                <a16:creationId xmlns:a16="http://schemas.microsoft.com/office/drawing/2014/main" id="{F3CE2E1D-BB5D-1BDA-6B21-CDE9C876FC3D}"/>
              </a:ext>
            </a:extLst>
          </p:cNvPr>
          <p:cNvSpPr txBox="1"/>
          <p:nvPr/>
        </p:nvSpPr>
        <p:spPr>
          <a:xfrm>
            <a:off x="4589329" y="5888652"/>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
        <p:nvSpPr>
          <p:cNvPr id="22" name="ZoneTexte 21">
            <a:extLst>
              <a:ext uri="{FF2B5EF4-FFF2-40B4-BE49-F238E27FC236}">
                <a16:creationId xmlns:a16="http://schemas.microsoft.com/office/drawing/2014/main" id="{96D7181B-EA22-8AF3-49F7-2BBBC3FA1C09}"/>
              </a:ext>
            </a:extLst>
          </p:cNvPr>
          <p:cNvSpPr txBox="1"/>
          <p:nvPr/>
        </p:nvSpPr>
        <p:spPr>
          <a:xfrm>
            <a:off x="8047876" y="5888652"/>
            <a:ext cx="3013340" cy="276999"/>
          </a:xfrm>
          <a:prstGeom prst="rect">
            <a:avLst/>
          </a:prstGeom>
          <a:noFill/>
        </p:spPr>
        <p:txBody>
          <a:bodyPr wrap="square">
            <a:spAutoFit/>
          </a:bodyPr>
          <a:lstStyle/>
          <a:p>
            <a:pPr algn="ctr"/>
            <a:r>
              <a:rPr lang="fr-FR" sz="1200" dirty="0">
                <a:latin typeface="Montserrat" panose="00000500000000000000" pitchFamily="2" charset="0"/>
                <a:ea typeface="Open Sans" panose="020B0606030504020204" pitchFamily="34" charset="0"/>
                <a:cs typeface="Poppins" panose="00000500000000000000" pitchFamily="2" charset="0"/>
              </a:rPr>
              <a:t>Nom de salle/local/service/matériel</a:t>
            </a:r>
            <a:endParaRPr lang="fr-FR" sz="1200" dirty="0"/>
          </a:p>
        </p:txBody>
      </p:sp>
    </p:spTree>
    <p:extLst>
      <p:ext uri="{BB962C8B-B14F-4D97-AF65-F5344CB8AC3E}">
        <p14:creationId xmlns:p14="http://schemas.microsoft.com/office/powerpoint/2010/main" val="209215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3656816" y="1118311"/>
            <a:ext cx="4878369" cy="369332"/>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Nom de lieu/carte/plan</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carte/plan</a:t>
            </a:r>
          </a:p>
        </p:txBody>
      </p:sp>
      <p:sp>
        <p:nvSpPr>
          <p:cNvPr id="13" name="Rectangle 12">
            <a:extLst>
              <a:ext uri="{FF2B5EF4-FFF2-40B4-BE49-F238E27FC236}">
                <a16:creationId xmlns:a16="http://schemas.microsoft.com/office/drawing/2014/main" id="{DF437241-ECF2-E158-D390-7CA2B521FCE2}"/>
              </a:ext>
            </a:extLst>
          </p:cNvPr>
          <p:cNvSpPr/>
          <p:nvPr/>
        </p:nvSpPr>
        <p:spPr>
          <a:xfrm>
            <a:off x="1728602" y="1662177"/>
            <a:ext cx="8734796" cy="4552011"/>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4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9" name="ZoneTexte 8">
            <a:extLst>
              <a:ext uri="{FF2B5EF4-FFF2-40B4-BE49-F238E27FC236}">
                <a16:creationId xmlns:a16="http://schemas.microsoft.com/office/drawing/2014/main" id="{F6A2E24E-C24C-16E6-7355-32804B9E278D}"/>
              </a:ext>
            </a:extLst>
          </p:cNvPr>
          <p:cNvSpPr txBox="1"/>
          <p:nvPr/>
        </p:nvSpPr>
        <p:spPr>
          <a:xfrm>
            <a:off x="3150856" y="2717787"/>
            <a:ext cx="1312752" cy="664012"/>
          </a:xfrm>
          <a:prstGeom prst="wedgeRoundRectCallout">
            <a:avLst>
              <a:gd name="adj1" fmla="val 66457"/>
              <a:gd name="adj2" fmla="val 7698"/>
              <a:gd name="adj3" fmla="val 16667"/>
            </a:avLst>
          </a:prstGeom>
          <a:solidFill>
            <a:schemeClr val="bg1"/>
          </a:solidFill>
          <a:ln w="38100">
            <a:solidFill>
              <a:srgbClr val="F9DC00"/>
            </a:solidFill>
          </a:ln>
        </p:spPr>
        <p:txBody>
          <a:bodyPr wrap="square">
            <a:spAutoFit/>
          </a:bodyPr>
          <a:lstStyle/>
          <a:p>
            <a:pPr algn="ctr"/>
            <a:r>
              <a:rPr lang="fr-FR" sz="1100" b="1" dirty="0">
                <a:latin typeface="Montserrat" panose="00000500000000000000" pitchFamily="2" charset="0"/>
                <a:ea typeface="Open Sans" panose="020B0606030504020204" pitchFamily="34" charset="0"/>
                <a:cs typeface="Poppins" panose="00000500000000000000" pitchFamily="2" charset="0"/>
              </a:rPr>
              <a:t>Nom de lieu</a:t>
            </a:r>
          </a:p>
          <a:p>
            <a:pPr algn="ctr"/>
            <a:r>
              <a:rPr lang="fr-FR" sz="1100" dirty="0">
                <a:latin typeface="Montserrat" panose="00000500000000000000" pitchFamily="2" charset="0"/>
                <a:ea typeface="Open Sans" panose="020B0606030504020204" pitchFamily="34" charset="0"/>
                <a:cs typeface="Poppins" panose="00000500000000000000" pitchFamily="2" charset="0"/>
              </a:rPr>
              <a:t>Lorem ipsum </a:t>
            </a:r>
          </a:p>
          <a:p>
            <a:pPr algn="ctr"/>
            <a:r>
              <a:rPr lang="fr-FR" sz="1100" dirty="0" err="1">
                <a:latin typeface="Montserrat" panose="00000500000000000000" pitchFamily="2" charset="0"/>
                <a:ea typeface="Open Sans" panose="020B0606030504020204" pitchFamily="34" charset="0"/>
                <a:cs typeface="Poppins" panose="00000500000000000000" pitchFamily="2" charset="0"/>
              </a:rPr>
              <a:t>dolor</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sit</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amet</a:t>
            </a:r>
            <a:endParaRPr lang="fr-FR" sz="1100" dirty="0"/>
          </a:p>
        </p:txBody>
      </p:sp>
      <p:sp>
        <p:nvSpPr>
          <p:cNvPr id="23" name="ZoneTexte 22">
            <a:extLst>
              <a:ext uri="{FF2B5EF4-FFF2-40B4-BE49-F238E27FC236}">
                <a16:creationId xmlns:a16="http://schemas.microsoft.com/office/drawing/2014/main" id="{B375FBDE-2A9C-2321-E412-A1839D9D0355}"/>
              </a:ext>
            </a:extLst>
          </p:cNvPr>
          <p:cNvSpPr txBox="1"/>
          <p:nvPr/>
        </p:nvSpPr>
        <p:spPr>
          <a:xfrm>
            <a:off x="2836725" y="4008397"/>
            <a:ext cx="1312752" cy="664012"/>
          </a:xfrm>
          <a:prstGeom prst="wedgeRoundRectCallout">
            <a:avLst>
              <a:gd name="adj1" fmla="val 67168"/>
              <a:gd name="adj2" fmla="val 34397"/>
              <a:gd name="adj3" fmla="val 16667"/>
            </a:avLst>
          </a:prstGeom>
          <a:solidFill>
            <a:schemeClr val="bg1"/>
          </a:solidFill>
          <a:ln w="38100">
            <a:solidFill>
              <a:srgbClr val="F9DC00"/>
            </a:solidFill>
          </a:ln>
        </p:spPr>
        <p:txBody>
          <a:bodyPr wrap="square">
            <a:spAutoFit/>
          </a:bodyPr>
          <a:lstStyle/>
          <a:p>
            <a:pPr algn="ctr"/>
            <a:r>
              <a:rPr lang="fr-FR" sz="1100" b="1" dirty="0">
                <a:latin typeface="Montserrat" panose="00000500000000000000" pitchFamily="2" charset="0"/>
                <a:ea typeface="Open Sans" panose="020B0606030504020204" pitchFamily="34" charset="0"/>
                <a:cs typeface="Poppins" panose="00000500000000000000" pitchFamily="2" charset="0"/>
              </a:rPr>
              <a:t>Nom de lieu</a:t>
            </a:r>
          </a:p>
          <a:p>
            <a:pPr algn="ctr"/>
            <a:r>
              <a:rPr lang="fr-FR" sz="1100" dirty="0">
                <a:latin typeface="Montserrat" panose="00000500000000000000" pitchFamily="2" charset="0"/>
                <a:ea typeface="Open Sans" panose="020B0606030504020204" pitchFamily="34" charset="0"/>
                <a:cs typeface="Poppins" panose="00000500000000000000" pitchFamily="2" charset="0"/>
              </a:rPr>
              <a:t>Lorem ipsum </a:t>
            </a:r>
          </a:p>
          <a:p>
            <a:pPr algn="ctr"/>
            <a:r>
              <a:rPr lang="fr-FR" sz="1100" dirty="0" err="1">
                <a:latin typeface="Montserrat" panose="00000500000000000000" pitchFamily="2" charset="0"/>
                <a:ea typeface="Open Sans" panose="020B0606030504020204" pitchFamily="34" charset="0"/>
                <a:cs typeface="Poppins" panose="00000500000000000000" pitchFamily="2" charset="0"/>
              </a:rPr>
              <a:t>dolor</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sit</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amet</a:t>
            </a:r>
            <a:endParaRPr lang="fr-FR" sz="1100" dirty="0"/>
          </a:p>
        </p:txBody>
      </p:sp>
      <p:sp>
        <p:nvSpPr>
          <p:cNvPr id="25" name="ZoneTexte 24">
            <a:extLst>
              <a:ext uri="{FF2B5EF4-FFF2-40B4-BE49-F238E27FC236}">
                <a16:creationId xmlns:a16="http://schemas.microsoft.com/office/drawing/2014/main" id="{1500ADE6-2C3F-9128-C24C-1C56265A5655}"/>
              </a:ext>
            </a:extLst>
          </p:cNvPr>
          <p:cNvSpPr txBox="1"/>
          <p:nvPr/>
        </p:nvSpPr>
        <p:spPr>
          <a:xfrm>
            <a:off x="7728394" y="2330835"/>
            <a:ext cx="1312752" cy="664012"/>
          </a:xfrm>
          <a:prstGeom prst="wedgeRoundRectCallout">
            <a:avLst>
              <a:gd name="adj1" fmla="val -38026"/>
              <a:gd name="adj2" fmla="val 68121"/>
              <a:gd name="adj3" fmla="val 16667"/>
            </a:avLst>
          </a:prstGeom>
          <a:solidFill>
            <a:schemeClr val="bg1"/>
          </a:solidFill>
          <a:ln w="38100">
            <a:solidFill>
              <a:srgbClr val="F9DC00"/>
            </a:solidFill>
          </a:ln>
        </p:spPr>
        <p:txBody>
          <a:bodyPr wrap="square">
            <a:spAutoFit/>
          </a:bodyPr>
          <a:lstStyle/>
          <a:p>
            <a:pPr algn="ctr"/>
            <a:r>
              <a:rPr lang="fr-FR" sz="1100" b="1" dirty="0">
                <a:latin typeface="Montserrat" panose="00000500000000000000" pitchFamily="2" charset="0"/>
                <a:ea typeface="Open Sans" panose="020B0606030504020204" pitchFamily="34" charset="0"/>
                <a:cs typeface="Poppins" panose="00000500000000000000" pitchFamily="2" charset="0"/>
              </a:rPr>
              <a:t>Nom de lieu</a:t>
            </a:r>
          </a:p>
          <a:p>
            <a:pPr algn="ctr"/>
            <a:r>
              <a:rPr lang="fr-FR" sz="1100" dirty="0">
                <a:latin typeface="Montserrat" panose="00000500000000000000" pitchFamily="2" charset="0"/>
                <a:ea typeface="Open Sans" panose="020B0606030504020204" pitchFamily="34" charset="0"/>
                <a:cs typeface="Poppins" panose="00000500000000000000" pitchFamily="2" charset="0"/>
              </a:rPr>
              <a:t>Lorem ipsum </a:t>
            </a:r>
          </a:p>
          <a:p>
            <a:pPr algn="ctr"/>
            <a:r>
              <a:rPr lang="fr-FR" sz="1100" dirty="0" err="1">
                <a:latin typeface="Montserrat" panose="00000500000000000000" pitchFamily="2" charset="0"/>
                <a:ea typeface="Open Sans" panose="020B0606030504020204" pitchFamily="34" charset="0"/>
                <a:cs typeface="Poppins" panose="00000500000000000000" pitchFamily="2" charset="0"/>
              </a:rPr>
              <a:t>dolor</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sit</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amet</a:t>
            </a:r>
            <a:endParaRPr lang="fr-FR" sz="1100" dirty="0"/>
          </a:p>
        </p:txBody>
      </p:sp>
      <p:sp>
        <p:nvSpPr>
          <p:cNvPr id="26" name="ZoneTexte 25">
            <a:extLst>
              <a:ext uri="{FF2B5EF4-FFF2-40B4-BE49-F238E27FC236}">
                <a16:creationId xmlns:a16="http://schemas.microsoft.com/office/drawing/2014/main" id="{1AB043D8-F050-38E7-6374-F2F1A1479841}"/>
              </a:ext>
            </a:extLst>
          </p:cNvPr>
          <p:cNvSpPr txBox="1"/>
          <p:nvPr/>
        </p:nvSpPr>
        <p:spPr>
          <a:xfrm>
            <a:off x="7265636" y="4759904"/>
            <a:ext cx="1312752" cy="664012"/>
          </a:xfrm>
          <a:prstGeom prst="wedgeRoundRectCallout">
            <a:avLst>
              <a:gd name="adj1" fmla="val -62192"/>
              <a:gd name="adj2" fmla="val -37268"/>
              <a:gd name="adj3" fmla="val 16667"/>
            </a:avLst>
          </a:prstGeom>
          <a:solidFill>
            <a:schemeClr val="bg1"/>
          </a:solidFill>
          <a:ln w="38100">
            <a:solidFill>
              <a:srgbClr val="F9DC00"/>
            </a:solidFill>
          </a:ln>
        </p:spPr>
        <p:txBody>
          <a:bodyPr wrap="square">
            <a:spAutoFit/>
          </a:bodyPr>
          <a:lstStyle/>
          <a:p>
            <a:pPr algn="ctr"/>
            <a:r>
              <a:rPr lang="fr-FR" sz="1100" b="1" dirty="0">
                <a:latin typeface="Montserrat" panose="00000500000000000000" pitchFamily="2" charset="0"/>
                <a:ea typeface="Open Sans" panose="020B0606030504020204" pitchFamily="34" charset="0"/>
                <a:cs typeface="Poppins" panose="00000500000000000000" pitchFamily="2" charset="0"/>
              </a:rPr>
              <a:t>Nom de lieu</a:t>
            </a:r>
          </a:p>
          <a:p>
            <a:pPr algn="ctr"/>
            <a:r>
              <a:rPr lang="fr-FR" sz="1100" dirty="0">
                <a:latin typeface="Montserrat" panose="00000500000000000000" pitchFamily="2" charset="0"/>
                <a:ea typeface="Open Sans" panose="020B0606030504020204" pitchFamily="34" charset="0"/>
                <a:cs typeface="Poppins" panose="00000500000000000000" pitchFamily="2" charset="0"/>
              </a:rPr>
              <a:t>Lorem ipsum </a:t>
            </a:r>
          </a:p>
          <a:p>
            <a:pPr algn="ctr"/>
            <a:r>
              <a:rPr lang="fr-FR" sz="1100" dirty="0" err="1">
                <a:latin typeface="Montserrat" panose="00000500000000000000" pitchFamily="2" charset="0"/>
                <a:ea typeface="Open Sans" panose="020B0606030504020204" pitchFamily="34" charset="0"/>
                <a:cs typeface="Poppins" panose="00000500000000000000" pitchFamily="2" charset="0"/>
              </a:rPr>
              <a:t>dolor</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sit</a:t>
            </a:r>
            <a:r>
              <a:rPr lang="fr-FR" sz="1100" dirty="0">
                <a:latin typeface="Montserrat" panose="00000500000000000000" pitchFamily="2" charset="0"/>
                <a:ea typeface="Open Sans" panose="020B0606030504020204" pitchFamily="34" charset="0"/>
                <a:cs typeface="Poppins" panose="00000500000000000000" pitchFamily="2" charset="0"/>
              </a:rPr>
              <a:t> </a:t>
            </a:r>
            <a:r>
              <a:rPr lang="fr-FR" sz="1100" dirty="0" err="1">
                <a:latin typeface="Montserrat" panose="00000500000000000000" pitchFamily="2" charset="0"/>
                <a:ea typeface="Open Sans" panose="020B0606030504020204" pitchFamily="34" charset="0"/>
                <a:cs typeface="Poppins" panose="00000500000000000000" pitchFamily="2" charset="0"/>
              </a:rPr>
              <a:t>amet</a:t>
            </a:r>
            <a:endParaRPr lang="fr-FR" sz="1100" dirty="0"/>
          </a:p>
        </p:txBody>
      </p:sp>
    </p:spTree>
    <p:extLst>
      <p:ext uri="{BB962C8B-B14F-4D97-AF65-F5344CB8AC3E}">
        <p14:creationId xmlns:p14="http://schemas.microsoft.com/office/powerpoint/2010/main" val="326660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Présentation de la charte graphique</a:t>
            </a:r>
          </a:p>
        </p:txBody>
      </p:sp>
      <p:sp>
        <p:nvSpPr>
          <p:cNvPr id="5" name="ZoneTexte 4">
            <a:extLst>
              <a:ext uri="{FF2B5EF4-FFF2-40B4-BE49-F238E27FC236}">
                <a16:creationId xmlns:a16="http://schemas.microsoft.com/office/drawing/2014/main" id="{F9044B6D-B569-85C9-68C6-57B3F3BA9686}"/>
              </a:ext>
            </a:extLst>
          </p:cNvPr>
          <p:cNvSpPr txBox="1"/>
          <p:nvPr/>
        </p:nvSpPr>
        <p:spPr>
          <a:xfrm flipH="1">
            <a:off x="2198408" y="6243018"/>
            <a:ext cx="9235397" cy="430887"/>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dirty="0"/>
              <a:t>Il est possible de ne présenter que quelques informations clés de la charte graphique comme ici pour ne pas surcharger la page.</a:t>
            </a:r>
          </a:p>
          <a:p>
            <a:pPr marL="0" indent="0">
              <a:buNone/>
            </a:pPr>
            <a:r>
              <a:rPr lang="fr-FR" dirty="0"/>
              <a:t>Vous pouvez aussi intégrer un lien web vers la charte graphique ou indiquer où la trouver dans vos dossiers.</a:t>
            </a:r>
          </a:p>
        </p:txBody>
      </p:sp>
      <p:sp>
        <p:nvSpPr>
          <p:cNvPr id="32" name="ZoneTexte 31">
            <a:extLst>
              <a:ext uri="{FF2B5EF4-FFF2-40B4-BE49-F238E27FC236}">
                <a16:creationId xmlns:a16="http://schemas.microsoft.com/office/drawing/2014/main" id="{6146D386-2E7C-DF38-50F9-9F4FE747639F}"/>
              </a:ext>
            </a:extLst>
          </p:cNvPr>
          <p:cNvSpPr txBox="1"/>
          <p:nvPr/>
        </p:nvSpPr>
        <p:spPr>
          <a:xfrm>
            <a:off x="1548408" y="1213878"/>
            <a:ext cx="9095184" cy="553998"/>
          </a:xfrm>
          <a:prstGeom prst="rect">
            <a:avLst/>
          </a:prstGeom>
          <a:noFill/>
        </p:spPr>
        <p:txBody>
          <a:bodyPr wrap="square">
            <a:spAutoFit/>
          </a:bodyPr>
          <a:lstStyle/>
          <a:p>
            <a:pPr algn="ctr"/>
            <a:r>
              <a:rPr lang="fr-FR" sz="1600" b="1" dirty="0">
                <a:solidFill>
                  <a:srgbClr val="AB080E"/>
                </a:solidFill>
                <a:latin typeface="Montserrat" panose="00000500000000000000" pitchFamily="2" charset="0"/>
                <a:ea typeface="Open Sans" panose="020B0606030504020204" pitchFamily="34" charset="0"/>
                <a:cs typeface="Poppins" panose="00000500000000000000" pitchFamily="2" charset="0"/>
              </a:rPr>
              <a:t>Charte graphique de [nom de votre organisme]</a:t>
            </a:r>
          </a:p>
          <a:p>
            <a:pPr lvl="0" algn="ctr"/>
            <a:r>
              <a:rPr lang="fr-FR" sz="1400" dirty="0">
                <a:latin typeface="Montserrat" panose="00000500000000000000" pitchFamily="2" charset="0"/>
                <a:ea typeface="Open Sans" panose="020B0606030504020204" pitchFamily="34" charset="0"/>
                <a:cs typeface="Poppins" panose="00000500000000000000" pitchFamily="2" charset="0"/>
              </a:rPr>
              <a:t>Quelques explications à propos de l’utilisation de la charte graphique.</a:t>
            </a:r>
          </a:p>
        </p:txBody>
      </p:sp>
      <p:sp>
        <p:nvSpPr>
          <p:cNvPr id="33" name="ZoneTexte 32">
            <a:extLst>
              <a:ext uri="{FF2B5EF4-FFF2-40B4-BE49-F238E27FC236}">
                <a16:creationId xmlns:a16="http://schemas.microsoft.com/office/drawing/2014/main" id="{741C0AF5-DED8-665B-C591-C0B9BA6757B6}"/>
              </a:ext>
            </a:extLst>
          </p:cNvPr>
          <p:cNvSpPr txBox="1"/>
          <p:nvPr/>
        </p:nvSpPr>
        <p:spPr>
          <a:xfrm flipH="1">
            <a:off x="8770011" y="1019998"/>
            <a:ext cx="1997513" cy="430887"/>
          </a:xfrm>
          <a:prstGeom prst="rect">
            <a:avLst/>
          </a:prstGeom>
          <a:solidFill>
            <a:schemeClr val="bg1">
              <a:lumMod val="85000"/>
            </a:schemeClr>
          </a:solidFill>
          <a:ln w="12700">
            <a:noFill/>
          </a:ln>
        </p:spPr>
        <p:txBody>
          <a:bodyPr wrap="square" rtlCol="0">
            <a:spAutoFit/>
          </a:bodyPr>
          <a:lstStyle>
            <a:defPPr>
              <a:defRPr lang="fr-FR"/>
            </a:defPPr>
            <a:lvl1pPr indent="0">
              <a:buFont typeface="Arial" panose="020B0604020202020204" pitchFamily="34" charset="0"/>
              <a:buNone/>
              <a:defRPr sz="1100">
                <a:latin typeface="Montserrat" panose="00000500000000000000" pitchFamily="2" charset="0"/>
                <a:cs typeface="Poppins" panose="00000500000000000000" pitchFamily="2" charset="0"/>
              </a:defRPr>
            </a:lvl1pPr>
          </a:lstStyle>
          <a:p>
            <a:r>
              <a:rPr lang="fr-FR" dirty="0"/>
              <a:t>À nommer, par exemple : </a:t>
            </a:r>
          </a:p>
          <a:p>
            <a:r>
              <a:rPr lang="fr-FR" dirty="0" err="1"/>
              <a:t>Ocean</a:t>
            </a:r>
            <a:r>
              <a:rPr lang="fr-FR" dirty="0"/>
              <a:t> </a:t>
            </a:r>
            <a:r>
              <a:rPr lang="fr-FR" dirty="0" err="1"/>
              <a:t>Academie</a:t>
            </a:r>
            <a:endParaRPr lang="fr-FR" dirty="0"/>
          </a:p>
        </p:txBody>
      </p:sp>
      <p:pic>
        <p:nvPicPr>
          <p:cNvPr id="35" name="Image 34" descr="Une image contenant texte&#10;&#10;Description générée automatiquement">
            <a:extLst>
              <a:ext uri="{FF2B5EF4-FFF2-40B4-BE49-F238E27FC236}">
                <a16:creationId xmlns:a16="http://schemas.microsoft.com/office/drawing/2014/main" id="{C554F8A1-6145-70C9-8B9D-8C77B60A0C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08" y="2350233"/>
            <a:ext cx="3708000" cy="2621919"/>
          </a:xfrm>
          <a:prstGeom prst="rect">
            <a:avLst/>
          </a:prstGeom>
          <a:effectLst>
            <a:outerShdw blurRad="50800" dist="38100" dir="2700000" algn="tl" rotWithShape="0">
              <a:prstClr val="black">
                <a:alpha val="40000"/>
              </a:prstClr>
            </a:outerShdw>
          </a:effectLst>
        </p:spPr>
      </p:pic>
      <p:pic>
        <p:nvPicPr>
          <p:cNvPr id="37" name="Image 36" descr="Une image contenant texte, carte de visite, capture d’écran&#10;&#10;Description générée automatiquement">
            <a:extLst>
              <a:ext uri="{FF2B5EF4-FFF2-40B4-BE49-F238E27FC236}">
                <a16:creationId xmlns:a16="http://schemas.microsoft.com/office/drawing/2014/main" id="{78AFE834-E17B-4987-4437-CCC518B2F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2000" y="2350232"/>
            <a:ext cx="3708000" cy="2621920"/>
          </a:xfrm>
          <a:prstGeom prst="rect">
            <a:avLst/>
          </a:prstGeom>
          <a:effectLst>
            <a:outerShdw blurRad="50800" dist="38100" dir="2700000" algn="tl" rotWithShape="0">
              <a:prstClr val="black">
                <a:alpha val="40000"/>
              </a:prstClr>
            </a:outerShdw>
          </a:effectLst>
        </p:spPr>
      </p:pic>
      <p:pic>
        <p:nvPicPr>
          <p:cNvPr id="39" name="Image 38">
            <a:extLst>
              <a:ext uri="{FF2B5EF4-FFF2-40B4-BE49-F238E27FC236}">
                <a16:creationId xmlns:a16="http://schemas.microsoft.com/office/drawing/2014/main" id="{10352EE1-6D75-77CF-C720-29F931E60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9592" y="2350232"/>
            <a:ext cx="3708000" cy="2621920"/>
          </a:xfrm>
          <a:prstGeom prst="rect">
            <a:avLst/>
          </a:prstGeom>
          <a:effectLst>
            <a:outerShdw blurRad="50800" dist="38100" dir="2700000" algn="tl" rotWithShape="0">
              <a:prstClr val="black">
                <a:alpha val="40000"/>
              </a:prstClr>
            </a:outerShdw>
          </a:effectLst>
        </p:spPr>
      </p:pic>
      <p:sp>
        <p:nvSpPr>
          <p:cNvPr id="42" name="ZoneTexte 41">
            <a:hlinkClick r:id="rId6"/>
            <a:extLst>
              <a:ext uri="{FF2B5EF4-FFF2-40B4-BE49-F238E27FC236}">
                <a16:creationId xmlns:a16="http://schemas.microsoft.com/office/drawing/2014/main" id="{F4F04203-3CF9-81AD-F852-3346E67EF4F1}"/>
              </a:ext>
            </a:extLst>
          </p:cNvPr>
          <p:cNvSpPr txBox="1"/>
          <p:nvPr/>
        </p:nvSpPr>
        <p:spPr>
          <a:xfrm>
            <a:off x="4771458" y="5268335"/>
            <a:ext cx="2649085"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VOIR LA CHARTE GRAPHIQUE</a:t>
            </a:r>
          </a:p>
        </p:txBody>
      </p:sp>
    </p:spTree>
    <p:extLst>
      <p:ext uri="{BB962C8B-B14F-4D97-AF65-F5344CB8AC3E}">
        <p14:creationId xmlns:p14="http://schemas.microsoft.com/office/powerpoint/2010/main" val="287817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46E961E-329D-B60C-622A-D1A4630A14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10" name="Titre 1">
            <a:extLst>
              <a:ext uri="{FF2B5EF4-FFF2-40B4-BE49-F238E27FC236}">
                <a16:creationId xmlns:a16="http://schemas.microsoft.com/office/drawing/2014/main" id="{2B838F7F-8602-BAA1-6CD7-9561527397AD}"/>
              </a:ext>
            </a:extLst>
          </p:cNvPr>
          <p:cNvSpPr txBox="1">
            <a:spLocks/>
          </p:cNvSpPr>
          <p:nvPr/>
        </p:nvSpPr>
        <p:spPr>
          <a:xfrm>
            <a:off x="4636574" y="2343851"/>
            <a:ext cx="6647894" cy="93872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Format</a:t>
            </a:r>
          </a:p>
        </p:txBody>
      </p:sp>
      <p:sp>
        <p:nvSpPr>
          <p:cNvPr id="2" name="ZoneTexte 1">
            <a:extLst>
              <a:ext uri="{FF2B5EF4-FFF2-40B4-BE49-F238E27FC236}">
                <a16:creationId xmlns:a16="http://schemas.microsoft.com/office/drawing/2014/main" id="{BBE091E6-0EDC-92FA-DD79-942251C499D3}"/>
              </a:ext>
            </a:extLst>
          </p:cNvPr>
          <p:cNvSpPr txBox="1"/>
          <p:nvPr/>
        </p:nvSpPr>
        <p:spPr>
          <a:xfrm flipH="1">
            <a:off x="4172291" y="3629549"/>
            <a:ext cx="6847162" cy="769441"/>
          </a:xfrm>
          <a:prstGeom prst="rect">
            <a:avLst/>
          </a:prstGeom>
          <a:solidFill>
            <a:schemeClr val="bg1">
              <a:lumMod val="95000"/>
            </a:schemeClr>
          </a:solidFill>
          <a:ln w="12700">
            <a:noFill/>
          </a:ln>
        </p:spPr>
        <p:txBody>
          <a:bodyPr wrap="square" rtlCol="0">
            <a:spAutoFit/>
          </a:bodyPr>
          <a:lstStyle/>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Ce kit d’intégration du formateur existe actuellement dans les formats Powerpoint et Word</a:t>
            </a:r>
          </a:p>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Il est entièrement customisable selon vos choix de contenu et de mise en page</a:t>
            </a:r>
          </a:p>
          <a:p>
            <a:pPr marL="171450" indent="-171450">
              <a:buFont typeface="Arial" panose="020B0604020202020204" pitchFamily="34" charset="0"/>
              <a:buChar char="•"/>
            </a:pPr>
            <a:r>
              <a:rPr lang="fr-FR" sz="1100" dirty="0">
                <a:latin typeface="Montserrat" panose="00000500000000000000" pitchFamily="2" charset="0"/>
                <a:cs typeface="Poppins" panose="00000500000000000000" pitchFamily="2" charset="0"/>
              </a:rPr>
              <a:t>Vous avez la possibilité de le rendre interactif en utilisant des outils tels que </a:t>
            </a:r>
            <a:r>
              <a:rPr lang="fr-FR" sz="1100" dirty="0" err="1">
                <a:latin typeface="Montserrat" panose="00000500000000000000" pitchFamily="2" charset="0"/>
                <a:cs typeface="Poppins" panose="00000500000000000000" pitchFamily="2" charset="0"/>
              </a:rPr>
              <a:t>Genially</a:t>
            </a:r>
            <a:r>
              <a:rPr lang="fr-FR" sz="1100" dirty="0">
                <a:latin typeface="Montserrat" panose="00000500000000000000" pitchFamily="2" charset="0"/>
                <a:cs typeface="Poppins" panose="00000500000000000000" pitchFamily="2" charset="0"/>
              </a:rPr>
              <a:t>, grâce au lien suivant : </a:t>
            </a:r>
            <a:r>
              <a:rPr lang="fr-FR" sz="1100" dirty="0">
                <a:latin typeface="Montserrat" panose="00000500000000000000" pitchFamily="2" charset="0"/>
                <a:cs typeface="Poppins" panose="00000500000000000000" pitchFamily="2" charset="0"/>
                <a:hlinkClick r:id="rId3"/>
              </a:rPr>
              <a:t>https://genial.ly/fr/</a:t>
            </a:r>
            <a:r>
              <a:rPr lang="fr-FR" sz="1100" dirty="0">
                <a:latin typeface="Montserrat" panose="00000500000000000000" pitchFamily="2" charset="0"/>
                <a:cs typeface="Poppins" panose="00000500000000000000" pitchFamily="2" charset="0"/>
              </a:rPr>
              <a:t> </a:t>
            </a:r>
          </a:p>
        </p:txBody>
      </p:sp>
    </p:spTree>
    <p:extLst>
      <p:ext uri="{BB962C8B-B14F-4D97-AF65-F5344CB8AC3E}">
        <p14:creationId xmlns:p14="http://schemas.microsoft.com/office/powerpoint/2010/main" val="1356088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Présentation de la maquette</a:t>
            </a:r>
          </a:p>
        </p:txBody>
      </p:sp>
      <p:sp>
        <p:nvSpPr>
          <p:cNvPr id="5" name="ZoneTexte 4">
            <a:extLst>
              <a:ext uri="{FF2B5EF4-FFF2-40B4-BE49-F238E27FC236}">
                <a16:creationId xmlns:a16="http://schemas.microsoft.com/office/drawing/2014/main" id="{F9044B6D-B569-85C9-68C6-57B3F3BA9686}"/>
              </a:ext>
            </a:extLst>
          </p:cNvPr>
          <p:cNvSpPr txBox="1"/>
          <p:nvPr/>
        </p:nvSpPr>
        <p:spPr>
          <a:xfrm flipH="1">
            <a:off x="2717116" y="6147576"/>
            <a:ext cx="8136404" cy="600164"/>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dirty="0"/>
              <a:t>Il est possible de ne présenter que les pages clés de la maquette comme ici pour ne pas surcharger la page.</a:t>
            </a:r>
          </a:p>
          <a:p>
            <a:pPr marL="0" indent="0">
              <a:buNone/>
            </a:pPr>
            <a:r>
              <a:rPr lang="fr-FR" dirty="0"/>
              <a:t>Vous pouvez aussi intégrer un lien web vers la maquette ou indiquer où la trouver dans vos dossiers.</a:t>
            </a:r>
          </a:p>
          <a:p>
            <a:pPr marL="0" indent="0">
              <a:buNone/>
            </a:pPr>
            <a:r>
              <a:rPr lang="fr-FR" dirty="0"/>
              <a:t>Nota bene : présenter la charte graphique avant la maquette car la maquette dépend visuellement de la charte.</a:t>
            </a:r>
          </a:p>
        </p:txBody>
      </p:sp>
      <p:pic>
        <p:nvPicPr>
          <p:cNvPr id="10" name="Image 9">
            <a:extLst>
              <a:ext uri="{FF2B5EF4-FFF2-40B4-BE49-F238E27FC236}">
                <a16:creationId xmlns:a16="http://schemas.microsoft.com/office/drawing/2014/main" id="{D34C1437-320B-3798-5CAC-E3B5495DD8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144" y="3514342"/>
            <a:ext cx="3600000" cy="2025000"/>
          </a:xfrm>
          <a:prstGeom prst="rect">
            <a:avLst/>
          </a:prstGeom>
          <a:effectLst>
            <a:outerShdw blurRad="50800" dist="38100" dir="2700000" algn="tl" rotWithShape="0">
              <a:prstClr val="black">
                <a:alpha val="40000"/>
              </a:prstClr>
            </a:outerShdw>
          </a:effectLst>
        </p:spPr>
      </p:pic>
      <p:pic>
        <p:nvPicPr>
          <p:cNvPr id="12" name="Image 11">
            <a:extLst>
              <a:ext uri="{FF2B5EF4-FFF2-40B4-BE49-F238E27FC236}">
                <a16:creationId xmlns:a16="http://schemas.microsoft.com/office/drawing/2014/main" id="{2CC125A6-7874-EEF5-3BC4-2CB79F99A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144" y="1226974"/>
            <a:ext cx="3600000" cy="2025000"/>
          </a:xfrm>
          <a:prstGeom prst="rect">
            <a:avLst/>
          </a:prstGeom>
          <a:effectLst>
            <a:outerShdw blurRad="50800" dist="38100" dir="2700000" algn="tl" rotWithShape="0">
              <a:prstClr val="black">
                <a:alpha val="40000"/>
              </a:prstClr>
            </a:outerShdw>
          </a:effectLst>
        </p:spPr>
      </p:pic>
      <p:pic>
        <p:nvPicPr>
          <p:cNvPr id="15" name="Image 14">
            <a:extLst>
              <a:ext uri="{FF2B5EF4-FFF2-40B4-BE49-F238E27FC236}">
                <a16:creationId xmlns:a16="http://schemas.microsoft.com/office/drawing/2014/main" id="{BFC7C378-9521-3C2D-C136-D104FCC18E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7297" y="1226974"/>
            <a:ext cx="3600000" cy="2025000"/>
          </a:xfrm>
          <a:prstGeom prst="rect">
            <a:avLst/>
          </a:prstGeom>
          <a:effectLst>
            <a:outerShdw blurRad="50800" dist="38100" dir="2700000" algn="tl" rotWithShape="0">
              <a:prstClr val="black">
                <a:alpha val="40000"/>
              </a:prstClr>
            </a:outerShdw>
          </a:effectLst>
        </p:spPr>
      </p:pic>
      <p:pic>
        <p:nvPicPr>
          <p:cNvPr id="17" name="Image 16">
            <a:extLst>
              <a:ext uri="{FF2B5EF4-FFF2-40B4-BE49-F238E27FC236}">
                <a16:creationId xmlns:a16="http://schemas.microsoft.com/office/drawing/2014/main" id="{7DC2C009-E614-20D7-A885-4CA8A66ED7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91" y="3514342"/>
            <a:ext cx="3600000" cy="2025000"/>
          </a:xfrm>
          <a:prstGeom prst="rect">
            <a:avLst/>
          </a:prstGeom>
          <a:effectLst>
            <a:outerShdw blurRad="50800" dist="38100" dir="2700000" algn="tl" rotWithShape="0">
              <a:prstClr val="black">
                <a:alpha val="40000"/>
              </a:prstClr>
            </a:outerShdw>
          </a:effectLst>
        </p:spPr>
      </p:pic>
      <p:sp>
        <p:nvSpPr>
          <p:cNvPr id="32" name="ZoneTexte 31">
            <a:extLst>
              <a:ext uri="{FF2B5EF4-FFF2-40B4-BE49-F238E27FC236}">
                <a16:creationId xmlns:a16="http://schemas.microsoft.com/office/drawing/2014/main" id="{6146D386-2E7C-DF38-50F9-9F4FE747639F}"/>
              </a:ext>
            </a:extLst>
          </p:cNvPr>
          <p:cNvSpPr txBox="1"/>
          <p:nvPr/>
        </p:nvSpPr>
        <p:spPr>
          <a:xfrm>
            <a:off x="396489" y="1731643"/>
            <a:ext cx="3681004" cy="1015663"/>
          </a:xfrm>
          <a:prstGeom prst="rect">
            <a:avLst/>
          </a:prstGeom>
          <a:noFill/>
        </p:spPr>
        <p:txBody>
          <a:bodyPr wrap="square">
            <a:spAutoFit/>
          </a:bodyPr>
          <a:lstStyle/>
          <a:p>
            <a:pPr algn="ctr"/>
            <a:r>
              <a:rPr lang="fr-FR" sz="1600" b="1" dirty="0">
                <a:solidFill>
                  <a:srgbClr val="AB080E"/>
                </a:solidFill>
                <a:latin typeface="Montserrat" panose="00000500000000000000" pitchFamily="2" charset="0"/>
                <a:ea typeface="Open Sans" panose="020B0606030504020204" pitchFamily="34" charset="0"/>
                <a:cs typeface="Poppins" panose="00000500000000000000" pitchFamily="2" charset="0"/>
              </a:rPr>
              <a:t>Maquette digitale de formation</a:t>
            </a:r>
          </a:p>
          <a:p>
            <a:pPr algn="ctr"/>
            <a:r>
              <a:rPr lang="fr-FR" sz="1600" b="1" dirty="0">
                <a:solidFill>
                  <a:srgbClr val="AB080E"/>
                </a:solidFill>
                <a:latin typeface="Montserrat" panose="00000500000000000000" pitchFamily="2" charset="0"/>
                <a:ea typeface="Open Sans" panose="020B0606030504020204" pitchFamily="34" charset="0"/>
                <a:cs typeface="Poppins" panose="00000500000000000000" pitchFamily="2" charset="0"/>
              </a:rPr>
              <a:t>(ou autre nom)</a:t>
            </a:r>
          </a:p>
          <a:p>
            <a:pPr lvl="0" algn="ctr"/>
            <a:r>
              <a:rPr lang="fr-FR" sz="1400" dirty="0">
                <a:latin typeface="Montserrat" panose="00000500000000000000" pitchFamily="2" charset="0"/>
                <a:ea typeface="Open Sans" panose="020B0606030504020204" pitchFamily="34" charset="0"/>
                <a:cs typeface="Poppins" panose="00000500000000000000" pitchFamily="2" charset="0"/>
              </a:rPr>
              <a:t>Quelques explications à propos </a:t>
            </a:r>
            <a:br>
              <a:rPr lang="fr-FR" sz="1400" dirty="0">
                <a:latin typeface="Montserrat" panose="00000500000000000000" pitchFamily="2" charset="0"/>
                <a:ea typeface="Open Sans" panose="020B0606030504020204" pitchFamily="34" charset="0"/>
                <a:cs typeface="Poppins" panose="00000500000000000000" pitchFamily="2" charset="0"/>
              </a:rPr>
            </a:br>
            <a:r>
              <a:rPr lang="fr-FR" sz="1400" dirty="0">
                <a:latin typeface="Montserrat" panose="00000500000000000000" pitchFamily="2" charset="0"/>
                <a:ea typeface="Open Sans" panose="020B0606030504020204" pitchFamily="34" charset="0"/>
                <a:cs typeface="Poppins" panose="00000500000000000000" pitchFamily="2" charset="0"/>
              </a:rPr>
              <a:t>de l’utilisation de la maquette.</a:t>
            </a:r>
          </a:p>
        </p:txBody>
      </p:sp>
      <p:pic>
        <p:nvPicPr>
          <p:cNvPr id="3" name="Image 2">
            <a:extLst>
              <a:ext uri="{FF2B5EF4-FFF2-40B4-BE49-F238E27FC236}">
                <a16:creationId xmlns:a16="http://schemas.microsoft.com/office/drawing/2014/main" id="{1E0692AC-3807-2304-3251-D6F22CE52E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297" y="3514342"/>
            <a:ext cx="3600000" cy="2025000"/>
          </a:xfrm>
          <a:prstGeom prst="rect">
            <a:avLst/>
          </a:prstGeom>
          <a:effectLst>
            <a:outerShdw blurRad="50800" dist="38100" dir="2700000" algn="tl" rotWithShape="0">
              <a:prstClr val="black">
                <a:alpha val="40000"/>
              </a:prstClr>
            </a:outerShdw>
          </a:effectLst>
        </p:spPr>
      </p:pic>
      <p:sp>
        <p:nvSpPr>
          <p:cNvPr id="4" name="ZoneTexte 3">
            <a:hlinkClick r:id="rId8"/>
            <a:extLst>
              <a:ext uri="{FF2B5EF4-FFF2-40B4-BE49-F238E27FC236}">
                <a16:creationId xmlns:a16="http://schemas.microsoft.com/office/drawing/2014/main" id="{0FB87780-3716-7D05-A228-056C2153D31D}"/>
              </a:ext>
            </a:extLst>
          </p:cNvPr>
          <p:cNvSpPr txBox="1"/>
          <p:nvPr/>
        </p:nvSpPr>
        <p:spPr>
          <a:xfrm>
            <a:off x="5164873" y="5697549"/>
            <a:ext cx="1862255"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VOIR LA MAQUETTE</a:t>
            </a:r>
          </a:p>
        </p:txBody>
      </p:sp>
    </p:spTree>
    <p:extLst>
      <p:ext uri="{BB962C8B-B14F-4D97-AF65-F5344CB8AC3E}">
        <p14:creationId xmlns:p14="http://schemas.microsoft.com/office/powerpoint/2010/main" val="2406137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2006707"/>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3</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595783"/>
            <a:ext cx="5925679" cy="17130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Les référents</a:t>
            </a:r>
          </a:p>
        </p:txBody>
      </p:sp>
    </p:spTree>
    <p:extLst>
      <p:ext uri="{BB962C8B-B14F-4D97-AF65-F5344CB8AC3E}">
        <p14:creationId xmlns:p14="http://schemas.microsoft.com/office/powerpoint/2010/main" val="87639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Les référents</a:t>
            </a:r>
          </a:p>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a:t>
            </a:r>
          </a:p>
        </p:txBody>
      </p:sp>
      <p:sp>
        <p:nvSpPr>
          <p:cNvPr id="3" name="ZoneTexte 2">
            <a:extLst>
              <a:ext uri="{FF2B5EF4-FFF2-40B4-BE49-F238E27FC236}">
                <a16:creationId xmlns:a16="http://schemas.microsoft.com/office/drawing/2014/main" id="{085492E2-8B7A-9C34-7B08-818051BDEA9E}"/>
              </a:ext>
            </a:extLst>
          </p:cNvPr>
          <p:cNvSpPr txBox="1"/>
          <p:nvPr/>
        </p:nvSpPr>
        <p:spPr>
          <a:xfrm flipH="1">
            <a:off x="3325767" y="6022448"/>
            <a:ext cx="6230932" cy="600164"/>
          </a:xfrm>
          <a:prstGeom prst="rect">
            <a:avLst/>
          </a:prstGeom>
          <a:solidFill>
            <a:schemeClr val="bg1">
              <a:lumMod val="85000"/>
            </a:schemeClr>
          </a:solidFill>
          <a:ln w="12700">
            <a:noFill/>
          </a:ln>
        </p:spPr>
        <p:txBody>
          <a:bodyPr wrap="square" rtlCol="0">
            <a:spAutoFit/>
          </a:bodyPr>
          <a:lstStyle>
            <a:defPPr>
              <a:defRPr lang="fr-FR"/>
            </a:defPPr>
            <a:lvl1pPr indent="0">
              <a:buFont typeface="Arial" panose="020B0604020202020204" pitchFamily="34" charset="0"/>
              <a:buNone/>
              <a:defRPr sz="1100">
                <a:latin typeface="Montserrat" panose="00000500000000000000" pitchFamily="2" charset="0"/>
                <a:cs typeface="Poppins" panose="00000500000000000000" pitchFamily="2" charset="0"/>
              </a:defRPr>
            </a:lvl1pPr>
          </a:lstStyle>
          <a:p>
            <a:r>
              <a:rPr lang="fr-FR" dirty="0" err="1"/>
              <a:t>Tout.e</a:t>
            </a:r>
            <a:r>
              <a:rPr lang="fr-FR" dirty="0"/>
              <a:t> </a:t>
            </a:r>
            <a:r>
              <a:rPr lang="fr-FR" dirty="0" err="1"/>
              <a:t>nouveau.elle</a:t>
            </a:r>
            <a:r>
              <a:rPr lang="fr-FR" dirty="0"/>
              <a:t> </a:t>
            </a:r>
            <a:r>
              <a:rPr lang="fr-FR" dirty="0" err="1"/>
              <a:t>formateur.trice</a:t>
            </a:r>
            <a:r>
              <a:rPr lang="fr-FR" dirty="0"/>
              <a:t> aura besoin au plus vite de référent ou de contact tant sur le plan administratif que pédagogique afin de préparer ses interventions et parfois d’en vérifier la cohérence pédagogique en fonction des travaux demandés.</a:t>
            </a:r>
          </a:p>
        </p:txBody>
      </p:sp>
      <p:sp>
        <p:nvSpPr>
          <p:cNvPr id="4" name="ZoneTexte 3">
            <a:extLst>
              <a:ext uri="{FF2B5EF4-FFF2-40B4-BE49-F238E27FC236}">
                <a16:creationId xmlns:a16="http://schemas.microsoft.com/office/drawing/2014/main" id="{F9A4AC8B-7947-101B-5108-7972EDA9B43C}"/>
              </a:ext>
            </a:extLst>
          </p:cNvPr>
          <p:cNvSpPr txBox="1"/>
          <p:nvPr/>
        </p:nvSpPr>
        <p:spPr>
          <a:xfrm>
            <a:off x="1234053" y="3448225"/>
            <a:ext cx="4428000" cy="1693307"/>
          </a:xfrm>
          <a:prstGeom prst="roundRect">
            <a:avLst>
              <a:gd name="adj" fmla="val 10730"/>
            </a:avLst>
          </a:prstGeom>
          <a:noFill/>
          <a:ln w="38100">
            <a:solidFill>
              <a:srgbClr val="D9D9D9"/>
            </a:solidFill>
          </a:ln>
        </p:spPr>
        <p:txBody>
          <a:bodyPr wrap="square" rtlCol="0" anchor="ctr">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Référent administratif</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Rôle :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Missions :</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Types de documents à transmettre </a:t>
            </a:r>
            <a:r>
              <a:rPr lang="fr-FR" sz="1600" dirty="0">
                <a:latin typeface="Montserrat" panose="00000500000000000000" pitchFamily="2" charset="0"/>
                <a:ea typeface="Open Sans" panose="020B0606030504020204" pitchFamily="34" charset="0"/>
                <a:cs typeface="Poppins" panose="00000500000000000000" pitchFamily="2" charset="0"/>
              </a:rPr>
              <a:t>(en téléchargement) :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Contact :</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p:txBody>
      </p:sp>
      <p:pic>
        <p:nvPicPr>
          <p:cNvPr id="7" name="Graphique 6">
            <a:extLst>
              <a:ext uri="{FF2B5EF4-FFF2-40B4-BE49-F238E27FC236}">
                <a16:creationId xmlns:a16="http://schemas.microsoft.com/office/drawing/2014/main" id="{5C3BFD5D-770D-D01F-5141-1D6324CBCE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73620" y="2148768"/>
            <a:ext cx="1148867" cy="1148867"/>
          </a:xfrm>
          <a:prstGeom prst="rect">
            <a:avLst/>
          </a:prstGeom>
        </p:spPr>
      </p:pic>
      <p:sp>
        <p:nvSpPr>
          <p:cNvPr id="9" name="ZoneTexte 8">
            <a:extLst>
              <a:ext uri="{FF2B5EF4-FFF2-40B4-BE49-F238E27FC236}">
                <a16:creationId xmlns:a16="http://schemas.microsoft.com/office/drawing/2014/main" id="{681E18B1-0192-0AB5-D1E8-ECA16D97CE0D}"/>
              </a:ext>
            </a:extLst>
          </p:cNvPr>
          <p:cNvSpPr txBox="1"/>
          <p:nvPr/>
        </p:nvSpPr>
        <p:spPr>
          <a:xfrm>
            <a:off x="6529948" y="3448225"/>
            <a:ext cx="4428000" cy="1693307"/>
          </a:xfrm>
          <a:prstGeom prst="roundRect">
            <a:avLst>
              <a:gd name="adj" fmla="val 10730"/>
            </a:avLst>
          </a:prstGeom>
          <a:noFill/>
          <a:ln w="38100">
            <a:solidFill>
              <a:srgbClr val="D9D9D9"/>
            </a:solidFill>
          </a:ln>
        </p:spPr>
        <p:txBody>
          <a:bodyPr wrap="square" rtlCol="0" anchor="ctr">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Référent pédagogique</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Rôle :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Missions :</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Types de documents à transmettre </a:t>
            </a:r>
            <a:r>
              <a:rPr lang="fr-FR" sz="1600" dirty="0">
                <a:latin typeface="Montserrat" panose="00000500000000000000" pitchFamily="2" charset="0"/>
                <a:ea typeface="Open Sans" panose="020B0606030504020204" pitchFamily="34" charset="0"/>
                <a:cs typeface="Poppins" panose="00000500000000000000" pitchFamily="2" charset="0"/>
              </a:rPr>
              <a:t>(en téléchargement) :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a:p>
            <a:pPr marL="342900" lvl="0" indent="-342900">
              <a:buFont typeface="Arial" panose="020B0604020202020204" pitchFamily="34" charset="0"/>
              <a:buChar char="•"/>
            </a:pPr>
            <a:r>
              <a:rPr lang="fr-FR" sz="1600" b="1" dirty="0">
                <a:latin typeface="Montserrat" panose="00000500000000000000" pitchFamily="2" charset="0"/>
                <a:ea typeface="Open Sans" panose="020B0606030504020204" pitchFamily="34" charset="0"/>
                <a:cs typeface="Poppins" panose="00000500000000000000" pitchFamily="2" charset="0"/>
              </a:rPr>
              <a:t>Contact :</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lorem</a:t>
            </a:r>
            <a:r>
              <a:rPr lang="fr-FR" sz="1600" dirty="0">
                <a:latin typeface="Montserrat" panose="00000500000000000000" pitchFamily="2" charset="0"/>
                <a:ea typeface="Open Sans" panose="020B0606030504020204" pitchFamily="34" charset="0"/>
                <a:cs typeface="Poppins" panose="00000500000000000000" pitchFamily="2" charset="0"/>
              </a:rPr>
              <a:t> ipsum</a:t>
            </a:r>
          </a:p>
        </p:txBody>
      </p:sp>
      <p:pic>
        <p:nvPicPr>
          <p:cNvPr id="11" name="Graphique 10">
            <a:extLst>
              <a:ext uri="{FF2B5EF4-FFF2-40B4-BE49-F238E27FC236}">
                <a16:creationId xmlns:a16="http://schemas.microsoft.com/office/drawing/2014/main" id="{7F35D3AA-077E-788D-864A-88AD4A726D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9514" y="2148767"/>
            <a:ext cx="1148868" cy="1148868"/>
          </a:xfrm>
          <a:prstGeom prst="rect">
            <a:avLst/>
          </a:prstGeom>
        </p:spPr>
      </p:pic>
    </p:spTree>
    <p:extLst>
      <p:ext uri="{BB962C8B-B14F-4D97-AF65-F5344CB8AC3E}">
        <p14:creationId xmlns:p14="http://schemas.microsoft.com/office/powerpoint/2010/main" val="934073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2006707"/>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4</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595783"/>
            <a:ext cx="5925679" cy="17130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Les formations</a:t>
            </a:r>
          </a:p>
        </p:txBody>
      </p:sp>
    </p:spTree>
    <p:extLst>
      <p:ext uri="{BB962C8B-B14F-4D97-AF65-F5344CB8AC3E}">
        <p14:creationId xmlns:p14="http://schemas.microsoft.com/office/powerpoint/2010/main" val="344662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828859" y="1560786"/>
            <a:ext cx="5040000" cy="3570208"/>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Il s’agit de spécifier :</a:t>
            </a:r>
          </a:p>
          <a:p>
            <a:pPr lvl="0"/>
            <a:endParaRPr lang="fr-FR" sz="1600" dirty="0">
              <a:latin typeface="Montserrat" panose="00000500000000000000" pitchFamily="2" charset="0"/>
              <a:ea typeface="Open Sans" panose="020B0606030504020204" pitchFamily="34" charset="0"/>
              <a:cs typeface="Poppins" panose="00000500000000000000" pitchFamily="2" charset="0"/>
            </a:endParaRPr>
          </a:p>
          <a:p>
            <a:pPr lvl="0"/>
            <a:r>
              <a:rPr lang="fr-FR" sz="1600" dirty="0">
                <a:latin typeface="Montserrat" panose="00000500000000000000" pitchFamily="2" charset="0"/>
                <a:ea typeface="Open Sans" panose="020B0606030504020204" pitchFamily="34" charset="0"/>
                <a:cs typeface="Poppins" panose="00000500000000000000" pitchFamily="2" charset="0"/>
              </a:rPr>
              <a:t>Les </a:t>
            </a:r>
            <a:r>
              <a:rPr lang="fr-FR" sz="1600" b="1" dirty="0">
                <a:latin typeface="Montserrat" panose="00000500000000000000" pitchFamily="2" charset="0"/>
                <a:ea typeface="Open Sans" panose="020B0606030504020204" pitchFamily="34" charset="0"/>
                <a:cs typeface="Poppins" panose="00000500000000000000" pitchFamily="2" charset="0"/>
              </a:rPr>
              <a:t>formations accessibles aux formateurs </a:t>
            </a:r>
            <a:br>
              <a:rPr lang="fr-FR" sz="1600" b="1"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et leurs modalités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Atelier sur le thème de la digitalisation </a:t>
            </a:r>
            <a:br>
              <a:rPr lang="fr-FR" sz="1600"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en présentiel dans le centre de ressources </a:t>
            </a:r>
            <a:br>
              <a:rPr lang="fr-FR" sz="1600"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par exemple</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La </a:t>
            </a:r>
            <a:r>
              <a:rPr lang="fr-FR" sz="1600" dirty="0" err="1">
                <a:latin typeface="Montserrat" panose="00000500000000000000" pitchFamily="2" charset="0"/>
                <a:ea typeface="Open Sans" panose="020B0606030504020204" pitchFamily="34" charset="0"/>
                <a:cs typeface="Poppins" panose="00000500000000000000" pitchFamily="2" charset="0"/>
              </a:rPr>
              <a:t>granularisation</a:t>
            </a:r>
            <a:r>
              <a:rPr lang="fr-FR" sz="1600" dirty="0">
                <a:latin typeface="Montserrat" panose="00000500000000000000" pitchFamily="2" charset="0"/>
                <a:ea typeface="Open Sans" panose="020B0606030504020204" pitchFamily="34" charset="0"/>
                <a:cs typeface="Poppins" panose="00000500000000000000" pitchFamily="2" charset="0"/>
              </a:rPr>
              <a:t> en podcasts</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Les formations accessibles en ligne (internes à votre organisme de formation ou repérée sur le net).</a:t>
            </a:r>
          </a:p>
          <a:p>
            <a:r>
              <a:rPr lang="fr-FR" sz="1600" dirty="0">
                <a:latin typeface="Montserrat" panose="00000500000000000000" pitchFamily="2" charset="0"/>
                <a:ea typeface="Open Sans" panose="020B0606030504020204" pitchFamily="34" charset="0"/>
                <a:cs typeface="Poppins" panose="00000500000000000000" pitchFamily="2" charset="0"/>
              </a:rPr>
              <a:t> </a:t>
            </a:r>
          </a:p>
          <a:p>
            <a:pPr lvl="0"/>
            <a:r>
              <a:rPr lang="fr-FR" sz="1600" dirty="0">
                <a:latin typeface="Montserrat" panose="00000500000000000000" pitchFamily="2" charset="0"/>
                <a:ea typeface="Open Sans" panose="020B0606030504020204" pitchFamily="34" charset="0"/>
                <a:cs typeface="Poppins" panose="00000500000000000000" pitchFamily="2" charset="0"/>
              </a:rPr>
              <a:t>Le </a:t>
            </a:r>
            <a:r>
              <a:rPr lang="fr-FR" sz="1600" b="1" dirty="0">
                <a:latin typeface="Montserrat" panose="00000500000000000000" pitchFamily="2" charset="0"/>
                <a:ea typeface="Open Sans" panose="020B0606030504020204" pitchFamily="34" charset="0"/>
                <a:cs typeface="Poppins" panose="00000500000000000000" pitchFamily="2" charset="0"/>
              </a:rPr>
              <a:t>plan de développement des compétences, interne </a:t>
            </a:r>
            <a:r>
              <a:rPr lang="fr-FR" sz="1600" dirty="0">
                <a:latin typeface="Montserrat" panose="00000500000000000000" pitchFamily="2" charset="0"/>
                <a:ea typeface="Open Sans" panose="020B0606030504020204" pitchFamily="34" charset="0"/>
                <a:cs typeface="Poppins" panose="00000500000000000000" pitchFamily="2" charset="0"/>
              </a:rPr>
              <a:t>à votre structure.</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Les formations</a:t>
            </a:r>
          </a:p>
        </p:txBody>
      </p:sp>
      <p:sp>
        <p:nvSpPr>
          <p:cNvPr id="3" name="ZoneTexte 2">
            <a:extLst>
              <a:ext uri="{FF2B5EF4-FFF2-40B4-BE49-F238E27FC236}">
                <a16:creationId xmlns:a16="http://schemas.microsoft.com/office/drawing/2014/main" id="{085492E2-8B7A-9C34-7B08-818051BDEA9E}"/>
              </a:ext>
            </a:extLst>
          </p:cNvPr>
          <p:cNvSpPr txBox="1"/>
          <p:nvPr/>
        </p:nvSpPr>
        <p:spPr>
          <a:xfrm flipH="1">
            <a:off x="3025795" y="6108725"/>
            <a:ext cx="6389552" cy="600164"/>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sz="1100" dirty="0">
                <a:latin typeface="Montserrat" panose="00000500000000000000" pitchFamily="2" charset="0"/>
                <a:ea typeface="Open Sans" panose="020B0606030504020204" pitchFamily="34" charset="0"/>
                <a:cs typeface="Poppins" panose="00000500000000000000" pitchFamily="2" charset="0"/>
              </a:rPr>
              <a:t>Il peut y avoir tout autre type de formations ou ateliers : webinaires, temps d’échanges pédagogiques, pédago café, échanges de compétences avec d’autres formateurs…</a:t>
            </a:r>
          </a:p>
          <a:p>
            <a:pPr marL="0" indent="0">
              <a:buNone/>
            </a:pPr>
            <a:r>
              <a:rPr lang="fr-FR" dirty="0"/>
              <a:t>Vous pouvez aussi intégrer un lien web vers</a:t>
            </a:r>
            <a:r>
              <a:rPr lang="fr-FR" dirty="0">
                <a:ea typeface="Open Sans" panose="020B0606030504020204" pitchFamily="34" charset="0"/>
              </a:rPr>
              <a:t> le ou les plans de formation.</a:t>
            </a:r>
            <a:endParaRPr lang="fr-FR" sz="1100" dirty="0">
              <a:latin typeface="Montserrat" panose="00000500000000000000" pitchFamily="2" charset="0"/>
              <a:ea typeface="Open Sans" panose="020B0606030504020204" pitchFamily="34" charset="0"/>
              <a:cs typeface="Poppins" panose="00000500000000000000" pitchFamily="2" charset="0"/>
            </a:endParaRPr>
          </a:p>
        </p:txBody>
      </p:sp>
      <p:sp>
        <p:nvSpPr>
          <p:cNvPr id="6" name="ZoneTexte 5">
            <a:extLst>
              <a:ext uri="{FF2B5EF4-FFF2-40B4-BE49-F238E27FC236}">
                <a16:creationId xmlns:a16="http://schemas.microsoft.com/office/drawing/2014/main" id="{45DB56C4-B667-CB93-A442-73BFAE88A503}"/>
              </a:ext>
            </a:extLst>
          </p:cNvPr>
          <p:cNvSpPr txBox="1"/>
          <p:nvPr/>
        </p:nvSpPr>
        <p:spPr>
          <a:xfrm>
            <a:off x="6793785" y="2084006"/>
            <a:ext cx="4900933" cy="3046988"/>
          </a:xfrm>
          <a:prstGeom prst="rect">
            <a:avLst/>
          </a:prstGeom>
          <a:noFill/>
        </p:spPr>
        <p:txBody>
          <a:bodyPr wrap="square">
            <a:spAutoFit/>
          </a:bodyPr>
          <a:lstStyle/>
          <a:p>
            <a:r>
              <a:rPr lang="fr-FR" sz="1600" dirty="0">
                <a:latin typeface="Montserrat" panose="00000500000000000000" pitchFamily="2" charset="0"/>
                <a:ea typeface="Open Sans" panose="020B0606030504020204" pitchFamily="34" charset="0"/>
                <a:cs typeface="Poppins" panose="00000500000000000000" pitchFamily="2" charset="0"/>
              </a:rPr>
              <a:t>Quelles sont les </a:t>
            </a:r>
            <a:r>
              <a:rPr lang="fr-FR" sz="1600" b="1" dirty="0">
                <a:latin typeface="Montserrat" panose="00000500000000000000" pitchFamily="2" charset="0"/>
                <a:ea typeface="Open Sans" panose="020B0606030504020204" pitchFamily="34" charset="0"/>
                <a:cs typeface="Poppins" panose="00000500000000000000" pitchFamily="2" charset="0"/>
              </a:rPr>
              <a:t>formations accessibles</a:t>
            </a:r>
            <a:r>
              <a:rPr lang="fr-FR" sz="1600" dirty="0">
                <a:latin typeface="Montserrat" panose="00000500000000000000" pitchFamily="2" charset="0"/>
                <a:ea typeface="Open Sans" panose="020B0606030504020204" pitchFamily="34" charset="0"/>
                <a:cs typeface="Poppins" panose="00000500000000000000" pitchFamily="2" charset="0"/>
              </a:rPr>
              <a:t>, </a:t>
            </a:r>
            <a:br>
              <a:rPr lang="fr-FR" sz="1600"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la procédure de candidature ou de demande de formation ? Le cas échéant, catalogue </a:t>
            </a:r>
            <a:br>
              <a:rPr lang="fr-FR" sz="1600"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des formations.</a:t>
            </a:r>
          </a:p>
          <a:p>
            <a:pPr lvl="0"/>
            <a:endParaRPr lang="fr-FR" sz="1600" dirty="0">
              <a:latin typeface="Montserrat" panose="00000500000000000000" pitchFamily="2" charset="0"/>
              <a:ea typeface="Open Sans" panose="020B0606030504020204" pitchFamily="34" charset="0"/>
              <a:cs typeface="Poppins" panose="00000500000000000000" pitchFamily="2" charset="0"/>
            </a:endParaRPr>
          </a:p>
          <a:p>
            <a:pPr lvl="0"/>
            <a:r>
              <a:rPr lang="fr-FR" sz="1600" dirty="0">
                <a:latin typeface="Montserrat" panose="00000500000000000000" pitchFamily="2" charset="0"/>
                <a:ea typeface="Open Sans" panose="020B0606030504020204" pitchFamily="34" charset="0"/>
                <a:cs typeface="Poppins" panose="00000500000000000000" pitchFamily="2" charset="0"/>
              </a:rPr>
              <a:t>L’utilisation de son </a:t>
            </a:r>
            <a:r>
              <a:rPr lang="fr-FR" sz="1600" b="1" dirty="0">
                <a:latin typeface="Montserrat" panose="00000500000000000000" pitchFamily="2" charset="0"/>
                <a:ea typeface="Open Sans" panose="020B0606030504020204" pitchFamily="34" charset="0"/>
                <a:cs typeface="Poppins" panose="00000500000000000000" pitchFamily="2" charset="0"/>
              </a:rPr>
              <a:t>Compte Personnel </a:t>
            </a:r>
            <a:br>
              <a:rPr lang="fr-FR" sz="1600" b="1" dirty="0">
                <a:latin typeface="Montserrat" panose="00000500000000000000" pitchFamily="2" charset="0"/>
                <a:ea typeface="Open Sans" panose="020B0606030504020204" pitchFamily="34" charset="0"/>
                <a:cs typeface="Poppins" panose="00000500000000000000" pitchFamily="2" charset="0"/>
              </a:rPr>
            </a:br>
            <a:r>
              <a:rPr lang="fr-FR" sz="1600" b="1" dirty="0">
                <a:latin typeface="Montserrat" panose="00000500000000000000" pitchFamily="2" charset="0"/>
                <a:ea typeface="Open Sans" panose="020B0606030504020204" pitchFamily="34" charset="0"/>
                <a:cs typeface="Poppins" panose="00000500000000000000" pitchFamily="2" charset="0"/>
              </a:rPr>
              <a:t>de Formation </a:t>
            </a:r>
            <a:r>
              <a:rPr lang="fr-FR" sz="1600" dirty="0">
                <a:latin typeface="Montserrat" panose="00000500000000000000" pitchFamily="2" charset="0"/>
                <a:ea typeface="Open Sans" panose="020B0606030504020204" pitchFamily="34" charset="0"/>
                <a:cs typeface="Poppins" panose="00000500000000000000" pitchFamily="2" charset="0"/>
              </a:rPr>
              <a:t>(CPF).</a:t>
            </a:r>
          </a:p>
          <a:p>
            <a:endParaRPr lang="fr-FR" sz="1600" dirty="0">
              <a:latin typeface="Montserrat" panose="00000500000000000000" pitchFamily="2" charset="0"/>
              <a:ea typeface="Open Sans" panose="020B0606030504020204" pitchFamily="34" charset="0"/>
              <a:cs typeface="Poppins" panose="00000500000000000000" pitchFamily="2" charset="0"/>
            </a:endParaRPr>
          </a:p>
          <a:p>
            <a:pPr lvl="0"/>
            <a:r>
              <a:rPr lang="fr-FR" sz="1600" b="1" dirty="0">
                <a:latin typeface="Montserrat" panose="00000500000000000000" pitchFamily="2" charset="0"/>
                <a:ea typeface="Open Sans" panose="020B0606030504020204" pitchFamily="34" charset="0"/>
                <a:cs typeface="Poppins" panose="00000500000000000000" pitchFamily="2" charset="0"/>
              </a:rPr>
              <a:t>L’entretien professionnel </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Son objectif</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Ses modalités </a:t>
            </a:r>
          </a:p>
          <a:p>
            <a:pPr marL="285750" lvl="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La grille d’entretien.</a:t>
            </a:r>
          </a:p>
        </p:txBody>
      </p:sp>
      <p:pic>
        <p:nvPicPr>
          <p:cNvPr id="9" name="Graphique 8">
            <a:extLst>
              <a:ext uri="{FF2B5EF4-FFF2-40B4-BE49-F238E27FC236}">
                <a16:creationId xmlns:a16="http://schemas.microsoft.com/office/drawing/2014/main" id="{20ED3033-41D1-72F9-F716-446CC8CE72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282" y="2084006"/>
            <a:ext cx="329327" cy="329327"/>
          </a:xfrm>
          <a:prstGeom prst="rect">
            <a:avLst/>
          </a:prstGeom>
        </p:spPr>
      </p:pic>
      <p:pic>
        <p:nvPicPr>
          <p:cNvPr id="12" name="Graphique 11">
            <a:extLst>
              <a:ext uri="{FF2B5EF4-FFF2-40B4-BE49-F238E27FC236}">
                <a16:creationId xmlns:a16="http://schemas.microsoft.com/office/drawing/2014/main" id="{5A7C2B0F-EA4E-596E-456C-A1AF05C59E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282" y="4559365"/>
            <a:ext cx="329327" cy="329327"/>
          </a:xfrm>
          <a:prstGeom prst="rect">
            <a:avLst/>
          </a:prstGeom>
        </p:spPr>
      </p:pic>
      <p:pic>
        <p:nvPicPr>
          <p:cNvPr id="13" name="Graphique 12">
            <a:extLst>
              <a:ext uri="{FF2B5EF4-FFF2-40B4-BE49-F238E27FC236}">
                <a16:creationId xmlns:a16="http://schemas.microsoft.com/office/drawing/2014/main" id="{9E783FAD-8AF5-6296-FC66-EF6B5E464A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3825" y="4038018"/>
            <a:ext cx="329327" cy="329327"/>
          </a:xfrm>
          <a:prstGeom prst="rect">
            <a:avLst/>
          </a:prstGeom>
        </p:spPr>
      </p:pic>
      <p:pic>
        <p:nvPicPr>
          <p:cNvPr id="14" name="Graphique 13">
            <a:extLst>
              <a:ext uri="{FF2B5EF4-FFF2-40B4-BE49-F238E27FC236}">
                <a16:creationId xmlns:a16="http://schemas.microsoft.com/office/drawing/2014/main" id="{50BE861C-38A6-55A3-FC50-6C879A3136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3825" y="3293032"/>
            <a:ext cx="329327" cy="329327"/>
          </a:xfrm>
          <a:prstGeom prst="rect">
            <a:avLst/>
          </a:prstGeom>
        </p:spPr>
      </p:pic>
      <p:pic>
        <p:nvPicPr>
          <p:cNvPr id="15" name="Graphique 14">
            <a:extLst>
              <a:ext uri="{FF2B5EF4-FFF2-40B4-BE49-F238E27FC236}">
                <a16:creationId xmlns:a16="http://schemas.microsoft.com/office/drawing/2014/main" id="{260E06C3-CA74-0CC6-664B-3CB1AE3AE8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3825" y="2080351"/>
            <a:ext cx="329327" cy="329327"/>
          </a:xfrm>
          <a:prstGeom prst="rect">
            <a:avLst/>
          </a:prstGeom>
        </p:spPr>
      </p:pic>
      <p:sp>
        <p:nvSpPr>
          <p:cNvPr id="5" name="ZoneTexte 4">
            <a:hlinkClick r:id="rId5"/>
            <a:extLst>
              <a:ext uri="{FF2B5EF4-FFF2-40B4-BE49-F238E27FC236}">
                <a16:creationId xmlns:a16="http://schemas.microsoft.com/office/drawing/2014/main" id="{6BAAF1F5-75C0-2182-9455-1DE362A87580}"/>
              </a:ext>
            </a:extLst>
          </p:cNvPr>
          <p:cNvSpPr txBox="1"/>
          <p:nvPr/>
        </p:nvSpPr>
        <p:spPr>
          <a:xfrm>
            <a:off x="4059195" y="5482936"/>
            <a:ext cx="4073611"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TÉLÉCHARGER LE/LES PLAN(S) DE FORMATION</a:t>
            </a:r>
          </a:p>
        </p:txBody>
      </p:sp>
    </p:spTree>
    <p:extLst>
      <p:ext uri="{BB962C8B-B14F-4D97-AF65-F5344CB8AC3E}">
        <p14:creationId xmlns:p14="http://schemas.microsoft.com/office/powerpoint/2010/main" val="2458301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2006707"/>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5</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595783"/>
            <a:ext cx="5925679" cy="17130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La digitalisation</a:t>
            </a:r>
          </a:p>
        </p:txBody>
      </p:sp>
    </p:spTree>
    <p:extLst>
      <p:ext uri="{BB962C8B-B14F-4D97-AF65-F5344CB8AC3E}">
        <p14:creationId xmlns:p14="http://schemas.microsoft.com/office/powerpoint/2010/main" val="1797770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La digitalisation</a:t>
            </a:r>
          </a:p>
        </p:txBody>
      </p:sp>
      <p:sp>
        <p:nvSpPr>
          <p:cNvPr id="4" name="ZoneTexte 3">
            <a:extLst>
              <a:ext uri="{FF2B5EF4-FFF2-40B4-BE49-F238E27FC236}">
                <a16:creationId xmlns:a16="http://schemas.microsoft.com/office/drawing/2014/main" id="{F9A4AC8B-7947-101B-5108-7972EDA9B43C}"/>
              </a:ext>
            </a:extLst>
          </p:cNvPr>
          <p:cNvSpPr txBox="1"/>
          <p:nvPr/>
        </p:nvSpPr>
        <p:spPr>
          <a:xfrm>
            <a:off x="1202629" y="1641960"/>
            <a:ext cx="10249096" cy="4062651"/>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Quelques conseils :</a:t>
            </a:r>
          </a:p>
          <a:p>
            <a:endParaRPr lang="fr-FR" sz="1600" dirty="0">
              <a:latin typeface="Montserrat" panose="00000500000000000000" pitchFamily="2" charset="0"/>
              <a:ea typeface="Open Sans" panose="020B0606030504020204" pitchFamily="34" charset="0"/>
              <a:cs typeface="Poppins" panose="00000500000000000000" pitchFamily="2" charset="0"/>
            </a:endParaRPr>
          </a:p>
          <a:p>
            <a:r>
              <a:rPr lang="fr-FR" sz="1600" dirty="0">
                <a:latin typeface="Montserrat" panose="00000500000000000000" pitchFamily="2" charset="0"/>
                <a:ea typeface="Open Sans" panose="020B0606030504020204" pitchFamily="34" charset="0"/>
                <a:cs typeface="Poppins" panose="00000500000000000000" pitchFamily="2" charset="0"/>
              </a:rPr>
              <a:t>Dans cette partie nous vous conseillons d’expliciter vos </a:t>
            </a:r>
            <a:r>
              <a:rPr lang="fr-FR" sz="1600" b="1" dirty="0">
                <a:latin typeface="Montserrat" panose="00000500000000000000" pitchFamily="2" charset="0"/>
                <a:ea typeface="Open Sans" panose="020B0606030504020204" pitchFamily="34" charset="0"/>
                <a:cs typeface="Poppins" panose="00000500000000000000" pitchFamily="2" charset="0"/>
              </a:rPr>
              <a:t>process internes concernant </a:t>
            </a:r>
            <a:br>
              <a:rPr lang="fr-FR" sz="1600" b="1" dirty="0">
                <a:latin typeface="Montserrat" panose="00000500000000000000" pitchFamily="2" charset="0"/>
                <a:ea typeface="Open Sans" panose="020B0606030504020204" pitchFamily="34" charset="0"/>
                <a:cs typeface="Poppins" panose="00000500000000000000" pitchFamily="2" charset="0"/>
              </a:rPr>
            </a:br>
            <a:r>
              <a:rPr lang="fr-FR" sz="1600" b="1" dirty="0">
                <a:latin typeface="Montserrat" panose="00000500000000000000" pitchFamily="2" charset="0"/>
                <a:ea typeface="Open Sans" panose="020B0606030504020204" pitchFamily="34" charset="0"/>
                <a:cs typeface="Poppins" panose="00000500000000000000" pitchFamily="2" charset="0"/>
              </a:rPr>
              <a:t>la digitalisation</a:t>
            </a:r>
            <a:r>
              <a:rPr lang="fr-FR" sz="1600" dirty="0">
                <a:latin typeface="Montserrat" panose="00000500000000000000" pitchFamily="2" charset="0"/>
                <a:ea typeface="Open Sans" panose="020B0606030504020204" pitchFamily="34" charset="0"/>
                <a:cs typeface="Poppins" panose="00000500000000000000" pitchFamily="2" charset="0"/>
              </a:rPr>
              <a:t>. </a:t>
            </a:r>
          </a:p>
          <a:p>
            <a:endParaRPr lang="fr-FR" sz="1600" dirty="0">
              <a:latin typeface="Montserrat" panose="00000500000000000000" pitchFamily="2" charset="0"/>
              <a:ea typeface="Open Sans" panose="020B0606030504020204" pitchFamily="34" charset="0"/>
              <a:cs typeface="Poppins" panose="00000500000000000000" pitchFamily="2" charset="0"/>
            </a:endParaRPr>
          </a:p>
          <a:p>
            <a:r>
              <a:rPr lang="fr-FR" sz="1600" dirty="0">
                <a:latin typeface="Montserrat" panose="00000500000000000000" pitchFamily="2" charset="0"/>
                <a:ea typeface="Open Sans" panose="020B0606030504020204" pitchFamily="34" charset="0"/>
                <a:cs typeface="Poppins" panose="00000500000000000000" pitchFamily="2" charset="0"/>
              </a:rPr>
              <a:t>Par exemple, si </a:t>
            </a:r>
            <a:r>
              <a:rPr lang="fr-FR" sz="1600" dirty="0" err="1">
                <a:latin typeface="Montserrat" panose="00000500000000000000" pitchFamily="2" charset="0"/>
                <a:ea typeface="Open Sans" panose="020B0606030504020204" pitchFamily="34" charset="0"/>
                <a:cs typeface="Poppins" panose="00000500000000000000" pitchFamily="2" charset="0"/>
              </a:rPr>
              <a:t>un.e</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formateur.trice</a:t>
            </a:r>
            <a:r>
              <a:rPr lang="fr-FR" sz="1600" dirty="0">
                <a:latin typeface="Montserrat" panose="00000500000000000000" pitchFamily="2" charset="0"/>
                <a:ea typeface="Open Sans" panose="020B0606030504020204" pitchFamily="34" charset="0"/>
                <a:cs typeface="Poppins" panose="00000500000000000000" pitchFamily="2" charset="0"/>
              </a:rPr>
              <a:t> souhaite </a:t>
            </a:r>
            <a:r>
              <a:rPr lang="fr-FR" sz="1600" b="1" dirty="0">
                <a:latin typeface="Montserrat" panose="00000500000000000000" pitchFamily="2" charset="0"/>
                <a:ea typeface="Open Sans" panose="020B0606030504020204" pitchFamily="34" charset="0"/>
                <a:cs typeface="Poppins" panose="00000500000000000000" pitchFamily="2" charset="0"/>
              </a:rPr>
              <a:t>digitaliser un module ou un contenu de formation </a:t>
            </a:r>
            <a:r>
              <a:rPr lang="fr-FR" sz="1600" dirty="0">
                <a:latin typeface="Montserrat" panose="00000500000000000000" pitchFamily="2" charset="0"/>
                <a:ea typeface="Open Sans" panose="020B0606030504020204" pitchFamily="34" charset="0"/>
                <a:cs typeface="Poppins" panose="00000500000000000000" pitchFamily="2" charset="0"/>
              </a:rPr>
              <a:t>: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Quelle est la procédure à respecter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Y a-t-il des fichiers spécifiques à remplir et préparer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Y a-t-il des temps d’entretien ?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Où s’arrête ma contribution ?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Quelles sont les étapes de validation et de contrôle qualité ? </a:t>
            </a:r>
          </a:p>
          <a:p>
            <a:pPr marL="285750" indent="-28575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Où seront abrités les contenus et qui s’assurera de leur état et leur maintenance ? </a:t>
            </a:r>
          </a:p>
          <a:p>
            <a:r>
              <a:rPr lang="fr-FR" sz="1600" dirty="0">
                <a:latin typeface="Montserrat" panose="00000500000000000000" pitchFamily="2" charset="0"/>
                <a:ea typeface="Open Sans" panose="020B0606030504020204" pitchFamily="34" charset="0"/>
                <a:cs typeface="Poppins" panose="00000500000000000000" pitchFamily="2" charset="0"/>
              </a:rPr>
              <a:t>Sont autant de questions à vous poser.</a:t>
            </a:r>
          </a:p>
          <a:p>
            <a:r>
              <a:rPr lang="fr-FR" sz="1600" dirty="0">
                <a:latin typeface="Montserrat" panose="00000500000000000000" pitchFamily="2" charset="0"/>
                <a:ea typeface="Open Sans" panose="020B0606030504020204" pitchFamily="34" charset="0"/>
                <a:cs typeface="Poppins" panose="00000500000000000000" pitchFamily="2" charset="0"/>
              </a:rPr>
              <a:t> </a:t>
            </a:r>
          </a:p>
          <a:p>
            <a:r>
              <a:rPr lang="fr-FR" sz="1600" dirty="0">
                <a:latin typeface="Montserrat" panose="00000500000000000000" pitchFamily="2" charset="0"/>
                <a:ea typeface="Open Sans" panose="020B0606030504020204" pitchFamily="34" charset="0"/>
                <a:cs typeface="Poppins" panose="00000500000000000000" pitchFamily="2" charset="0"/>
              </a:rPr>
              <a:t>Dans la partie digitalisation, une fois les process réalisés, vous pouvez y indexer</a:t>
            </a:r>
            <a:br>
              <a:rPr lang="fr-FR" sz="1600" dirty="0">
                <a:latin typeface="Montserrat" panose="00000500000000000000" pitchFamily="2" charset="0"/>
                <a:ea typeface="Open Sans" panose="020B0606030504020204" pitchFamily="34" charset="0"/>
                <a:cs typeface="Poppins" panose="00000500000000000000" pitchFamily="2" charset="0"/>
              </a:rPr>
            </a:br>
            <a:r>
              <a:rPr lang="fr-FR" sz="1600" dirty="0">
                <a:latin typeface="Montserrat" panose="00000500000000000000" pitchFamily="2" charset="0"/>
                <a:ea typeface="Open Sans" panose="020B0606030504020204" pitchFamily="34" charset="0"/>
                <a:cs typeface="Poppins" panose="00000500000000000000" pitchFamily="2" charset="0"/>
              </a:rPr>
              <a:t>les documents types à remplir.</a:t>
            </a:r>
          </a:p>
        </p:txBody>
      </p:sp>
      <p:pic>
        <p:nvPicPr>
          <p:cNvPr id="5" name="Graphique 4">
            <a:extLst>
              <a:ext uri="{FF2B5EF4-FFF2-40B4-BE49-F238E27FC236}">
                <a16:creationId xmlns:a16="http://schemas.microsoft.com/office/drawing/2014/main" id="{FBC57A0F-0D11-4DB7-1676-3715D09C6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2283" y="1345291"/>
            <a:ext cx="612000" cy="612000"/>
          </a:xfrm>
          <a:prstGeom prst="rect">
            <a:avLst/>
          </a:prstGeom>
        </p:spPr>
      </p:pic>
    </p:spTree>
    <p:extLst>
      <p:ext uri="{BB962C8B-B14F-4D97-AF65-F5344CB8AC3E}">
        <p14:creationId xmlns:p14="http://schemas.microsoft.com/office/powerpoint/2010/main" val="269831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2" name="Sous-titre 2">
            <a:extLst>
              <a:ext uri="{FF2B5EF4-FFF2-40B4-BE49-F238E27FC236}">
                <a16:creationId xmlns:a16="http://schemas.microsoft.com/office/drawing/2014/main" id="{0B9DBE8D-11CB-4BC8-1C57-723D7F152C21}"/>
              </a:ext>
            </a:extLst>
          </p:cNvPr>
          <p:cNvSpPr txBox="1">
            <a:spLocks/>
          </p:cNvSpPr>
          <p:nvPr/>
        </p:nvSpPr>
        <p:spPr>
          <a:xfrm>
            <a:off x="1220755" y="924295"/>
            <a:ext cx="9750490"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mise en page d’un processus</a:t>
            </a:r>
          </a:p>
        </p:txBody>
      </p:sp>
      <p:sp>
        <p:nvSpPr>
          <p:cNvPr id="5" name="ZoneTexte 4">
            <a:extLst>
              <a:ext uri="{FF2B5EF4-FFF2-40B4-BE49-F238E27FC236}">
                <a16:creationId xmlns:a16="http://schemas.microsoft.com/office/drawing/2014/main" id="{30ADE71B-FB93-D82E-B4E4-A66262303FAE}"/>
              </a:ext>
            </a:extLst>
          </p:cNvPr>
          <p:cNvSpPr txBox="1"/>
          <p:nvPr/>
        </p:nvSpPr>
        <p:spPr>
          <a:xfrm>
            <a:off x="3119535" y="1758432"/>
            <a:ext cx="5952931" cy="861774"/>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Nom de processus</a:t>
            </a:r>
          </a:p>
          <a:p>
            <a:pPr algn="ctr"/>
            <a:r>
              <a:rPr lang="fr-FR" sz="1600" dirty="0">
                <a:latin typeface="Montserrat" panose="00000500000000000000" pitchFamily="2" charset="0"/>
                <a:ea typeface="Open Sans" panose="020B0606030504020204" pitchFamily="34" charset="0"/>
                <a:cs typeface="Poppins" panose="00000500000000000000" pitchFamily="2" charset="0"/>
              </a:rPr>
              <a:t>Lorem ipsum </a:t>
            </a:r>
            <a:r>
              <a:rPr lang="fr-FR" sz="1600" dirty="0" err="1">
                <a:latin typeface="Montserrat" panose="00000500000000000000" pitchFamily="2" charset="0"/>
                <a:ea typeface="Open Sans" panose="020B0606030504020204" pitchFamily="34" charset="0"/>
                <a:cs typeface="Poppins" panose="00000500000000000000" pitchFamily="2" charset="0"/>
              </a:rPr>
              <a:t>dolor</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sit</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amet</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consectetur</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adipiscing</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elit</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sed</a:t>
            </a:r>
            <a:r>
              <a:rPr lang="fr-FR" sz="1600" dirty="0">
                <a:latin typeface="Montserrat" panose="00000500000000000000" pitchFamily="2" charset="0"/>
                <a:ea typeface="Open Sans" panose="020B0606030504020204" pitchFamily="34" charset="0"/>
                <a:cs typeface="Poppins" panose="00000500000000000000" pitchFamily="2" charset="0"/>
              </a:rPr>
              <a:t> </a:t>
            </a:r>
            <a:r>
              <a:rPr lang="fr-FR" sz="1600" b="1" dirty="0">
                <a:latin typeface="Montserrat" panose="00000500000000000000" pitchFamily="2" charset="0"/>
                <a:ea typeface="Open Sans" panose="020B0606030504020204" pitchFamily="34" charset="0"/>
                <a:cs typeface="Poppins" panose="00000500000000000000" pitchFamily="2" charset="0"/>
              </a:rPr>
              <a:t>do </a:t>
            </a:r>
            <a:r>
              <a:rPr lang="fr-FR" sz="1600" b="1" dirty="0" err="1">
                <a:latin typeface="Montserrat" panose="00000500000000000000" pitchFamily="2" charset="0"/>
                <a:ea typeface="Open Sans" panose="020B0606030504020204" pitchFamily="34" charset="0"/>
                <a:cs typeface="Poppins" panose="00000500000000000000" pitchFamily="2" charset="0"/>
              </a:rPr>
              <a:t>eiusmod</a:t>
            </a:r>
            <a:r>
              <a:rPr lang="fr-FR" sz="1600" b="1" dirty="0">
                <a:latin typeface="Montserrat" panose="00000500000000000000" pitchFamily="2" charset="0"/>
                <a:ea typeface="Open Sans" panose="020B0606030504020204" pitchFamily="34" charset="0"/>
                <a:cs typeface="Poppins" panose="00000500000000000000" pitchFamily="2" charset="0"/>
              </a:rPr>
              <a:t> </a:t>
            </a:r>
            <a:r>
              <a:rPr lang="fr-FR" sz="1600" b="1" dirty="0" err="1">
                <a:latin typeface="Montserrat" panose="00000500000000000000" pitchFamily="2" charset="0"/>
                <a:ea typeface="Open Sans" panose="020B0606030504020204" pitchFamily="34" charset="0"/>
                <a:cs typeface="Poppins" panose="00000500000000000000" pitchFamily="2" charset="0"/>
              </a:rPr>
              <a:t>tempor</a:t>
            </a:r>
            <a:r>
              <a:rPr lang="fr-FR" sz="1600" b="1" dirty="0">
                <a:latin typeface="Montserrat" panose="00000500000000000000" pitchFamily="2" charset="0"/>
                <a:ea typeface="Open Sans" panose="020B0606030504020204" pitchFamily="34" charset="0"/>
                <a:cs typeface="Poppins" panose="00000500000000000000" pitchFamily="2" charset="0"/>
              </a:rPr>
              <a:t> </a:t>
            </a:r>
            <a:r>
              <a:rPr lang="fr-FR" sz="1600" dirty="0" err="1">
                <a:latin typeface="Montserrat" panose="00000500000000000000" pitchFamily="2" charset="0"/>
                <a:ea typeface="Open Sans" panose="020B0606030504020204" pitchFamily="34" charset="0"/>
                <a:cs typeface="Poppins" panose="00000500000000000000" pitchFamily="2" charset="0"/>
              </a:rPr>
              <a:t>incididunt</a:t>
            </a:r>
            <a:r>
              <a:rPr lang="fr-FR" sz="1600" dirty="0">
                <a:latin typeface="Montserrat" panose="00000500000000000000" pitchFamily="2" charset="0"/>
                <a:ea typeface="Open Sans" panose="020B0606030504020204" pitchFamily="34" charset="0"/>
                <a:cs typeface="Poppins" panose="00000500000000000000" pitchFamily="2" charset="0"/>
              </a:rPr>
              <a:t> ut </a:t>
            </a:r>
            <a:r>
              <a:rPr lang="fr-FR" sz="1600" dirty="0" err="1">
                <a:latin typeface="Montserrat" panose="00000500000000000000" pitchFamily="2" charset="0"/>
                <a:ea typeface="Open Sans" panose="020B0606030504020204" pitchFamily="34" charset="0"/>
                <a:cs typeface="Poppins" panose="00000500000000000000" pitchFamily="2" charset="0"/>
              </a:rPr>
              <a:t>labore</a:t>
            </a:r>
            <a:r>
              <a:rPr lang="fr-FR" sz="1600" dirty="0">
                <a:latin typeface="Montserrat" panose="00000500000000000000" pitchFamily="2" charset="0"/>
                <a:ea typeface="Open Sans" panose="020B0606030504020204" pitchFamily="34" charset="0"/>
                <a:cs typeface="Poppins" panose="00000500000000000000" pitchFamily="2" charset="0"/>
              </a:rPr>
              <a:t>.</a:t>
            </a:r>
          </a:p>
        </p:txBody>
      </p:sp>
      <p:sp>
        <p:nvSpPr>
          <p:cNvPr id="3" name="Rectangle : coins arrondis 2">
            <a:extLst>
              <a:ext uri="{FF2B5EF4-FFF2-40B4-BE49-F238E27FC236}">
                <a16:creationId xmlns:a16="http://schemas.microsoft.com/office/drawing/2014/main" id="{7D6A4A21-9ADF-DA48-F4ED-A640AAD4905B}"/>
              </a:ext>
            </a:extLst>
          </p:cNvPr>
          <p:cNvSpPr/>
          <p:nvPr/>
        </p:nvSpPr>
        <p:spPr>
          <a:xfrm>
            <a:off x="633398" y="3135743"/>
            <a:ext cx="2416628" cy="2114242"/>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0C89789-8BA0-E766-B633-00E15E7C6314}"/>
              </a:ext>
            </a:extLst>
          </p:cNvPr>
          <p:cNvSpPr txBox="1"/>
          <p:nvPr/>
        </p:nvSpPr>
        <p:spPr>
          <a:xfrm>
            <a:off x="791332" y="3847838"/>
            <a:ext cx="2100761" cy="1169551"/>
          </a:xfrm>
          <a:prstGeom prst="rect">
            <a:avLst/>
          </a:prstGeom>
          <a:noFill/>
        </p:spPr>
        <p:txBody>
          <a:bodyPr wrap="square">
            <a:spAutoFit/>
          </a:bodyPr>
          <a:lstStyle/>
          <a:p>
            <a:pPr algn="ctr"/>
            <a:r>
              <a:rPr lang="fr-FR" sz="1400" b="1" dirty="0">
                <a:latin typeface="Montserrat" panose="00000500000000000000" pitchFamily="2" charset="0"/>
                <a:ea typeface="Open Sans" panose="020B0606030504020204" pitchFamily="34" charset="0"/>
                <a:cs typeface="Poppins" panose="00000500000000000000" pitchFamily="2" charset="0"/>
              </a:rPr>
              <a:t>Lorem ipsum</a:t>
            </a:r>
          </a:p>
          <a:p>
            <a:pPr algn="ctr"/>
            <a:endParaRPr lang="fr-FR" sz="1400" dirty="0">
              <a:latin typeface="Montserrat" panose="00000500000000000000" pitchFamily="2" charset="0"/>
              <a:ea typeface="Open Sans" panose="020B0606030504020204" pitchFamily="34" charset="0"/>
              <a:cs typeface="Poppins" panose="00000500000000000000" pitchFamily="2" charset="0"/>
            </a:endParaRPr>
          </a:p>
          <a:p>
            <a:pPr algn="ctr"/>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6" name="ZoneTexte 5">
            <a:extLst>
              <a:ext uri="{FF2B5EF4-FFF2-40B4-BE49-F238E27FC236}">
                <a16:creationId xmlns:a16="http://schemas.microsoft.com/office/drawing/2014/main" id="{F8FD60F3-66EB-E6ED-396A-ACAF01655E3C}"/>
              </a:ext>
            </a:extLst>
          </p:cNvPr>
          <p:cNvSpPr txBox="1"/>
          <p:nvPr/>
        </p:nvSpPr>
        <p:spPr>
          <a:xfrm>
            <a:off x="3640277" y="3847837"/>
            <a:ext cx="2100761" cy="1169551"/>
          </a:xfrm>
          <a:prstGeom prst="rect">
            <a:avLst/>
          </a:prstGeom>
          <a:noFill/>
        </p:spPr>
        <p:txBody>
          <a:bodyPr wrap="square">
            <a:spAutoFit/>
          </a:bodyPr>
          <a:lstStyle/>
          <a:p>
            <a:pPr algn="ctr"/>
            <a:r>
              <a:rPr lang="fr-FR" sz="1400" b="1" dirty="0">
                <a:latin typeface="Montserrat" panose="00000500000000000000" pitchFamily="2" charset="0"/>
                <a:ea typeface="Open Sans" panose="020B0606030504020204" pitchFamily="34" charset="0"/>
                <a:cs typeface="Poppins" panose="00000500000000000000" pitchFamily="2" charset="0"/>
              </a:rPr>
              <a:t>Lorem ipsum </a:t>
            </a:r>
          </a:p>
          <a:p>
            <a:pPr algn="ctr"/>
            <a:endParaRPr lang="fr-FR" sz="1400" dirty="0">
              <a:latin typeface="Montserrat" panose="00000500000000000000" pitchFamily="2" charset="0"/>
              <a:ea typeface="Open Sans" panose="020B0606030504020204" pitchFamily="34" charset="0"/>
              <a:cs typeface="Poppins" panose="00000500000000000000" pitchFamily="2" charset="0"/>
            </a:endParaRPr>
          </a:p>
          <a:p>
            <a:pPr algn="ctr"/>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7" name="ZoneTexte 6">
            <a:extLst>
              <a:ext uri="{FF2B5EF4-FFF2-40B4-BE49-F238E27FC236}">
                <a16:creationId xmlns:a16="http://schemas.microsoft.com/office/drawing/2014/main" id="{646E308E-1DD1-8363-0C29-FAB60E47C96B}"/>
              </a:ext>
            </a:extLst>
          </p:cNvPr>
          <p:cNvSpPr txBox="1"/>
          <p:nvPr/>
        </p:nvSpPr>
        <p:spPr>
          <a:xfrm>
            <a:off x="6470093" y="3847837"/>
            <a:ext cx="2100761" cy="1169551"/>
          </a:xfrm>
          <a:prstGeom prst="rect">
            <a:avLst/>
          </a:prstGeom>
          <a:noFill/>
        </p:spPr>
        <p:txBody>
          <a:bodyPr wrap="square">
            <a:spAutoFit/>
          </a:bodyPr>
          <a:lstStyle/>
          <a:p>
            <a:pPr algn="ctr"/>
            <a:r>
              <a:rPr lang="fr-FR" sz="1400" b="1" dirty="0">
                <a:latin typeface="Montserrat" panose="00000500000000000000" pitchFamily="2" charset="0"/>
                <a:ea typeface="Open Sans" panose="020B0606030504020204" pitchFamily="34" charset="0"/>
                <a:cs typeface="Poppins" panose="00000500000000000000" pitchFamily="2" charset="0"/>
              </a:rPr>
              <a:t>Lorem ipsum </a:t>
            </a:r>
          </a:p>
          <a:p>
            <a:pPr algn="ctr"/>
            <a:endParaRPr lang="fr-FR" sz="1400" dirty="0">
              <a:latin typeface="Montserrat" panose="00000500000000000000" pitchFamily="2" charset="0"/>
              <a:ea typeface="Open Sans" panose="020B0606030504020204" pitchFamily="34" charset="0"/>
              <a:cs typeface="Poppins" panose="00000500000000000000" pitchFamily="2" charset="0"/>
            </a:endParaRPr>
          </a:p>
          <a:p>
            <a:pPr algn="ctr"/>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9" name="ZoneTexte 8">
            <a:extLst>
              <a:ext uri="{FF2B5EF4-FFF2-40B4-BE49-F238E27FC236}">
                <a16:creationId xmlns:a16="http://schemas.microsoft.com/office/drawing/2014/main" id="{16BCDC86-2483-327B-2AA6-CF2F29BDCC8E}"/>
              </a:ext>
            </a:extLst>
          </p:cNvPr>
          <p:cNvSpPr txBox="1"/>
          <p:nvPr/>
        </p:nvSpPr>
        <p:spPr>
          <a:xfrm>
            <a:off x="9299909" y="3847838"/>
            <a:ext cx="2100761" cy="1169551"/>
          </a:xfrm>
          <a:prstGeom prst="rect">
            <a:avLst/>
          </a:prstGeom>
          <a:noFill/>
        </p:spPr>
        <p:txBody>
          <a:bodyPr wrap="square">
            <a:spAutoFit/>
          </a:bodyPr>
          <a:lstStyle/>
          <a:p>
            <a:pPr algn="ctr"/>
            <a:r>
              <a:rPr lang="fr-FR" sz="1400" b="1" dirty="0">
                <a:latin typeface="Montserrat" panose="00000500000000000000" pitchFamily="2" charset="0"/>
                <a:ea typeface="Open Sans" panose="020B0606030504020204" pitchFamily="34" charset="0"/>
                <a:cs typeface="Poppins" panose="00000500000000000000" pitchFamily="2" charset="0"/>
              </a:rPr>
              <a:t>Lorem ipsum </a:t>
            </a:r>
          </a:p>
          <a:p>
            <a:pPr algn="ctr"/>
            <a:endParaRPr lang="fr-FR" sz="1400" dirty="0">
              <a:latin typeface="Montserrat" panose="00000500000000000000" pitchFamily="2" charset="0"/>
              <a:ea typeface="Open Sans" panose="020B0606030504020204" pitchFamily="34" charset="0"/>
              <a:cs typeface="Poppins" panose="00000500000000000000" pitchFamily="2" charset="0"/>
            </a:endParaRPr>
          </a:p>
          <a:p>
            <a:pPr algn="ctr"/>
            <a:r>
              <a:rPr lang="fr-FR" sz="1400" dirty="0">
                <a:latin typeface="Montserrat" panose="00000500000000000000" pitchFamily="2" charset="0"/>
                <a:ea typeface="Open Sans" panose="020B0606030504020204" pitchFamily="34" charset="0"/>
                <a:cs typeface="Poppins" panose="00000500000000000000" pitchFamily="2" charset="0"/>
              </a:rPr>
              <a:t>Lorem ipsum </a:t>
            </a:r>
            <a:r>
              <a:rPr lang="fr-FR" sz="1400" dirty="0" err="1">
                <a:latin typeface="Montserrat" panose="00000500000000000000" pitchFamily="2" charset="0"/>
                <a:ea typeface="Open Sans" panose="020B0606030504020204" pitchFamily="34" charset="0"/>
                <a:cs typeface="Poppins" panose="00000500000000000000" pitchFamily="2" charset="0"/>
              </a:rPr>
              <a:t>dolor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sit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amet</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consectetur</a:t>
            </a:r>
            <a:r>
              <a:rPr lang="fr-FR" sz="1400" dirty="0">
                <a:latin typeface="Montserrat" panose="00000500000000000000" pitchFamily="2" charset="0"/>
                <a:ea typeface="Open Sans" panose="020B0606030504020204" pitchFamily="34" charset="0"/>
                <a:cs typeface="Poppins" panose="00000500000000000000" pitchFamily="2" charset="0"/>
              </a:rPr>
              <a:t> </a:t>
            </a:r>
            <a:r>
              <a:rPr lang="fr-FR" sz="1400" dirty="0" err="1">
                <a:latin typeface="Montserrat" panose="00000500000000000000" pitchFamily="2" charset="0"/>
                <a:ea typeface="Open Sans" panose="020B0606030504020204" pitchFamily="34" charset="0"/>
                <a:cs typeface="Poppins" panose="00000500000000000000" pitchFamily="2" charset="0"/>
              </a:rPr>
              <a:t>adipiscing</a:t>
            </a:r>
            <a:endParaRPr lang="fr-FR" sz="1400" dirty="0"/>
          </a:p>
        </p:txBody>
      </p:sp>
      <p:sp>
        <p:nvSpPr>
          <p:cNvPr id="10" name="Rectangle : coins arrondis 9">
            <a:extLst>
              <a:ext uri="{FF2B5EF4-FFF2-40B4-BE49-F238E27FC236}">
                <a16:creationId xmlns:a16="http://schemas.microsoft.com/office/drawing/2014/main" id="{A4A91F96-7785-8D8E-2C5B-80862E51DF5C}"/>
              </a:ext>
            </a:extLst>
          </p:cNvPr>
          <p:cNvSpPr/>
          <p:nvPr/>
        </p:nvSpPr>
        <p:spPr>
          <a:xfrm>
            <a:off x="3482343" y="3135743"/>
            <a:ext cx="2416628" cy="2114242"/>
          </a:xfrm>
          <a:prstGeom prst="roundRect">
            <a:avLst>
              <a:gd name="adj" fmla="val 5199"/>
            </a:avLst>
          </a:prstGeom>
          <a:noFill/>
          <a:ln w="38100">
            <a:solidFill>
              <a:srgbClr val="D9D9D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C3F71434-59B4-8367-67E9-4B5DFBA9A439}"/>
              </a:ext>
            </a:extLst>
          </p:cNvPr>
          <p:cNvSpPr/>
          <p:nvPr/>
        </p:nvSpPr>
        <p:spPr>
          <a:xfrm>
            <a:off x="6312159" y="3135743"/>
            <a:ext cx="2416628" cy="2114242"/>
          </a:xfrm>
          <a:prstGeom prst="roundRect">
            <a:avLst>
              <a:gd name="adj" fmla="val 5199"/>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093CB071-25E3-2261-23ED-B2B8571E9108}"/>
              </a:ext>
            </a:extLst>
          </p:cNvPr>
          <p:cNvSpPr/>
          <p:nvPr/>
        </p:nvSpPr>
        <p:spPr>
          <a:xfrm>
            <a:off x="9141975" y="3135743"/>
            <a:ext cx="2416628" cy="2114242"/>
          </a:xfrm>
          <a:prstGeom prst="roundRect">
            <a:avLst>
              <a:gd name="adj" fmla="val 5199"/>
            </a:avLst>
          </a:prstGeom>
          <a:noFill/>
          <a:ln w="3810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2">
            <a:extLst>
              <a:ext uri="{FF2B5EF4-FFF2-40B4-BE49-F238E27FC236}">
                <a16:creationId xmlns:a16="http://schemas.microsoft.com/office/drawing/2014/main" id="{EC88F4F2-8C7E-DE05-2BA2-6A3D5E10EC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0417" y="3373894"/>
            <a:ext cx="402590" cy="402590"/>
          </a:xfrm>
          <a:prstGeom prst="rect">
            <a:avLst/>
          </a:prstGeom>
        </p:spPr>
      </p:pic>
      <p:pic>
        <p:nvPicPr>
          <p:cNvPr id="14" name="Image 13">
            <a:extLst>
              <a:ext uri="{FF2B5EF4-FFF2-40B4-BE49-F238E27FC236}">
                <a16:creationId xmlns:a16="http://schemas.microsoft.com/office/drawing/2014/main" id="{DA97B060-C364-C955-B67D-00488A154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9362" y="3373894"/>
            <a:ext cx="402590" cy="402590"/>
          </a:xfrm>
          <a:prstGeom prst="rect">
            <a:avLst/>
          </a:prstGeom>
        </p:spPr>
      </p:pic>
      <p:pic>
        <p:nvPicPr>
          <p:cNvPr id="15" name="Image 14">
            <a:extLst>
              <a:ext uri="{FF2B5EF4-FFF2-40B4-BE49-F238E27FC236}">
                <a16:creationId xmlns:a16="http://schemas.microsoft.com/office/drawing/2014/main" id="{D5977E52-8AD0-5A7A-B95D-AC361F704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3443" y="3338343"/>
            <a:ext cx="473692" cy="473692"/>
          </a:xfrm>
          <a:prstGeom prst="rect">
            <a:avLst/>
          </a:prstGeom>
        </p:spPr>
      </p:pic>
      <p:pic>
        <p:nvPicPr>
          <p:cNvPr id="16" name="Graphique 15">
            <a:extLst>
              <a:ext uri="{FF2B5EF4-FFF2-40B4-BE49-F238E27FC236}">
                <a16:creationId xmlns:a16="http://schemas.microsoft.com/office/drawing/2014/main" id="{09DC48BA-C6CD-09F6-A5DC-EE9809A1D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8949" y="3421014"/>
            <a:ext cx="403048" cy="308351"/>
          </a:xfrm>
          <a:prstGeom prst="rect">
            <a:avLst/>
          </a:prstGeom>
        </p:spPr>
      </p:pic>
      <p:sp>
        <p:nvSpPr>
          <p:cNvPr id="17" name="Flèche : droite 16">
            <a:extLst>
              <a:ext uri="{FF2B5EF4-FFF2-40B4-BE49-F238E27FC236}">
                <a16:creationId xmlns:a16="http://schemas.microsoft.com/office/drawing/2014/main" id="{B2DB3CBB-03EB-FEA4-AD44-99943ED3F681}"/>
              </a:ext>
            </a:extLst>
          </p:cNvPr>
          <p:cNvSpPr/>
          <p:nvPr/>
        </p:nvSpPr>
        <p:spPr>
          <a:xfrm>
            <a:off x="3113470" y="4073764"/>
            <a:ext cx="289249" cy="238200"/>
          </a:xfrm>
          <a:prstGeom prst="rightArrow">
            <a:avLst/>
          </a:prstGeom>
          <a:solidFill>
            <a:srgbClr val="F9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B96D9BCA-3778-5C5D-D7AA-B4F1C8B85086}"/>
              </a:ext>
            </a:extLst>
          </p:cNvPr>
          <p:cNvSpPr/>
          <p:nvPr/>
        </p:nvSpPr>
        <p:spPr>
          <a:xfrm>
            <a:off x="5971175" y="4073764"/>
            <a:ext cx="289249" cy="238200"/>
          </a:xfrm>
          <a:prstGeom prst="rightArrow">
            <a:avLst/>
          </a:prstGeom>
          <a:solidFill>
            <a:srgbClr val="F9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65FDDFD7-CF72-D3C0-45E6-69187FBF707A}"/>
              </a:ext>
            </a:extLst>
          </p:cNvPr>
          <p:cNvSpPr/>
          <p:nvPr/>
        </p:nvSpPr>
        <p:spPr>
          <a:xfrm>
            <a:off x="8790756" y="4073764"/>
            <a:ext cx="289249" cy="238200"/>
          </a:xfrm>
          <a:prstGeom prst="rightArrow">
            <a:avLst/>
          </a:prstGeom>
          <a:solidFill>
            <a:srgbClr val="F9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343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2006707"/>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6</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595783"/>
            <a:ext cx="5925679" cy="17130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La veille</a:t>
            </a:r>
          </a:p>
        </p:txBody>
      </p:sp>
    </p:spTree>
    <p:extLst>
      <p:ext uri="{BB962C8B-B14F-4D97-AF65-F5344CB8AC3E}">
        <p14:creationId xmlns:p14="http://schemas.microsoft.com/office/powerpoint/2010/main" val="3868028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955367" y="4199273"/>
            <a:ext cx="10281266" cy="1815882"/>
          </a:xfrm>
          <a:prstGeom prst="rect">
            <a:avLst/>
          </a:prstGeom>
          <a:noFill/>
        </p:spPr>
        <p:txBody>
          <a:bodyPr wrap="square" rtlCol="0">
            <a:spAutoFit/>
          </a:bodyPr>
          <a:lstStyle/>
          <a:p>
            <a:r>
              <a:rPr lang="fr-FR" sz="1600" dirty="0">
                <a:latin typeface="Montserrat" panose="00000500000000000000" pitchFamily="2" charset="0"/>
                <a:ea typeface="Open Sans" panose="020B0606030504020204" pitchFamily="34" charset="0"/>
                <a:cs typeface="Poppins" panose="00000500000000000000" pitchFamily="2" charset="0"/>
              </a:rPr>
              <a:t>S’il y a un </a:t>
            </a:r>
            <a:r>
              <a:rPr lang="fr-FR" sz="1600" b="1" dirty="0">
                <a:latin typeface="Montserrat" panose="00000500000000000000" pitchFamily="2" charset="0"/>
                <a:ea typeface="Open Sans" panose="020B0606030504020204" pitchFamily="34" charset="0"/>
                <a:cs typeface="Poppins" panose="00000500000000000000" pitchFamily="2" charset="0"/>
              </a:rPr>
              <a:t>service gérant la veille </a:t>
            </a:r>
            <a:r>
              <a:rPr lang="fr-FR" sz="1600" dirty="0">
                <a:latin typeface="Montserrat" panose="00000500000000000000" pitchFamily="2" charset="0"/>
                <a:ea typeface="Open Sans" panose="020B0606030504020204" pitchFamily="34" charset="0"/>
                <a:cs typeface="Poppins" panose="00000500000000000000" pitchFamily="2" charset="0"/>
              </a:rPr>
              <a:t>ou un </a:t>
            </a:r>
            <a:r>
              <a:rPr lang="fr-FR" sz="1600" b="1" dirty="0">
                <a:latin typeface="Montserrat" panose="00000500000000000000" pitchFamily="2" charset="0"/>
                <a:ea typeface="Open Sans" panose="020B0606030504020204" pitchFamily="34" charset="0"/>
                <a:cs typeface="Poppins" panose="00000500000000000000" pitchFamily="2" charset="0"/>
              </a:rPr>
              <a:t>centre de ressources</a:t>
            </a:r>
            <a:r>
              <a:rPr lang="fr-FR" sz="1600" dirty="0">
                <a:latin typeface="Montserrat" panose="00000500000000000000" pitchFamily="2" charset="0"/>
                <a:ea typeface="Open Sans" panose="020B0606030504020204" pitchFamily="34" charset="0"/>
                <a:cs typeface="Poppins" panose="00000500000000000000" pitchFamily="2" charset="0"/>
              </a:rPr>
              <a:t>, il sera alors nécessaire de l’indiquer.</a:t>
            </a:r>
          </a:p>
          <a:p>
            <a:r>
              <a:rPr lang="fr-FR" sz="1600" dirty="0">
                <a:latin typeface="Montserrat" panose="00000500000000000000" pitchFamily="2" charset="0"/>
                <a:ea typeface="Open Sans" panose="020B0606030504020204" pitchFamily="34" charset="0"/>
                <a:cs typeface="Poppins" panose="00000500000000000000" pitchFamily="2" charset="0"/>
              </a:rPr>
              <a:t>Par ailleurs pour respecter les </a:t>
            </a:r>
            <a:r>
              <a:rPr lang="fr-FR" sz="1600" b="1" dirty="0">
                <a:latin typeface="Montserrat" panose="00000500000000000000" pitchFamily="2" charset="0"/>
                <a:ea typeface="Open Sans" panose="020B0606030504020204" pitchFamily="34" charset="0"/>
                <a:cs typeface="Poppins" panose="00000500000000000000" pitchFamily="2" charset="0"/>
              </a:rPr>
              <a:t>normes de qualité</a:t>
            </a:r>
            <a:r>
              <a:rPr lang="fr-FR" sz="1600" dirty="0">
                <a:latin typeface="Montserrat" panose="00000500000000000000" pitchFamily="2" charset="0"/>
                <a:ea typeface="Open Sans" panose="020B0606030504020204" pitchFamily="34" charset="0"/>
                <a:cs typeface="Poppins" panose="00000500000000000000" pitchFamily="2" charset="0"/>
              </a:rPr>
              <a:t>, la veille doit être suivie et un retour sur les pratiques des formateurs doit être effectué.</a:t>
            </a:r>
          </a:p>
          <a:p>
            <a:r>
              <a:rPr lang="fr-FR" sz="1600" dirty="0">
                <a:latin typeface="Montserrat" panose="00000500000000000000" pitchFamily="2" charset="0"/>
                <a:ea typeface="Open Sans" panose="020B0606030504020204" pitchFamily="34" charset="0"/>
                <a:cs typeface="Poppins" panose="00000500000000000000" pitchFamily="2" charset="0"/>
              </a:rPr>
              <a:t> </a:t>
            </a:r>
          </a:p>
          <a:p>
            <a:r>
              <a:rPr lang="fr-FR" sz="1600" dirty="0">
                <a:latin typeface="Montserrat" panose="00000500000000000000" pitchFamily="2" charset="0"/>
                <a:ea typeface="Open Sans" panose="020B0606030504020204" pitchFamily="34" charset="0"/>
                <a:cs typeface="Poppins" panose="00000500000000000000" pitchFamily="2" charset="0"/>
              </a:rPr>
              <a:t>Pour l’ensemble des veilles, vous pouvez insérer des </a:t>
            </a:r>
            <a:r>
              <a:rPr lang="fr-FR" sz="1600" b="1" dirty="0">
                <a:latin typeface="Montserrat" panose="00000500000000000000" pitchFamily="2" charset="0"/>
                <a:ea typeface="Open Sans" panose="020B0606030504020204" pitchFamily="34" charset="0"/>
                <a:cs typeface="Poppins" panose="00000500000000000000" pitchFamily="2" charset="0"/>
              </a:rPr>
              <a:t>liens vers des sites spécifiques </a:t>
            </a:r>
            <a:r>
              <a:rPr lang="fr-FR" sz="1600" dirty="0">
                <a:latin typeface="Montserrat" panose="00000500000000000000" pitchFamily="2" charset="0"/>
                <a:ea typeface="Open Sans" panose="020B0606030504020204" pitchFamily="34" charset="0"/>
                <a:cs typeface="Poppins" panose="00000500000000000000" pitchFamily="2" charset="0"/>
              </a:rPr>
              <a:t>qui mettent leurs ressources à jour régulièrement et garantissent des </a:t>
            </a:r>
            <a:r>
              <a:rPr lang="fr-FR" sz="1600" b="1" dirty="0">
                <a:latin typeface="Montserrat" panose="00000500000000000000" pitchFamily="2" charset="0"/>
                <a:ea typeface="Open Sans" panose="020B0606030504020204" pitchFamily="34" charset="0"/>
                <a:cs typeface="Poppins" panose="00000500000000000000" pitchFamily="2" charset="0"/>
              </a:rPr>
              <a:t>informations à jour et fiables</a:t>
            </a:r>
            <a:r>
              <a:rPr lang="fr-FR" sz="1600" dirty="0">
                <a:latin typeface="Montserrat" panose="00000500000000000000" pitchFamily="2" charset="0"/>
                <a:ea typeface="Open Sans" panose="020B0606030504020204" pitchFamily="34" charset="0"/>
                <a:cs typeface="Poppins" panose="00000500000000000000" pitchFamily="2" charset="0"/>
              </a:rPr>
              <a:t>.</a:t>
            </a:r>
          </a:p>
          <a:p>
            <a:r>
              <a:rPr lang="fr-FR" sz="1600" dirty="0">
                <a:latin typeface="Montserrat" panose="00000500000000000000" pitchFamily="2" charset="0"/>
                <a:ea typeface="Open Sans" panose="020B0606030504020204" pitchFamily="34" charset="0"/>
                <a:cs typeface="Poppins" panose="00000500000000000000" pitchFamily="2" charset="0"/>
              </a:rPr>
              <a:t>Vous pouvez aussi insérer des liens vers des documents téléchargeables.</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La veille</a:t>
            </a:r>
          </a:p>
        </p:txBody>
      </p:sp>
      <p:sp>
        <p:nvSpPr>
          <p:cNvPr id="2" name="ZoneTexte 1">
            <a:hlinkClick r:id="rId3"/>
            <a:extLst>
              <a:ext uri="{FF2B5EF4-FFF2-40B4-BE49-F238E27FC236}">
                <a16:creationId xmlns:a16="http://schemas.microsoft.com/office/drawing/2014/main" id="{BB3D0BF2-22EC-3B50-EDEA-A3D1102AE3F3}"/>
              </a:ext>
            </a:extLst>
          </p:cNvPr>
          <p:cNvSpPr txBox="1"/>
          <p:nvPr/>
        </p:nvSpPr>
        <p:spPr>
          <a:xfrm>
            <a:off x="1435660" y="3490825"/>
            <a:ext cx="2007441"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INFOS VEILLE MÉTIER</a:t>
            </a:r>
          </a:p>
        </p:txBody>
      </p:sp>
      <p:sp>
        <p:nvSpPr>
          <p:cNvPr id="6" name="ZoneTexte 5">
            <a:hlinkClick r:id="rId3"/>
            <a:extLst>
              <a:ext uri="{FF2B5EF4-FFF2-40B4-BE49-F238E27FC236}">
                <a16:creationId xmlns:a16="http://schemas.microsoft.com/office/drawing/2014/main" id="{C261A27B-43B4-3A05-5718-17A54E89B933}"/>
              </a:ext>
            </a:extLst>
          </p:cNvPr>
          <p:cNvSpPr txBox="1"/>
          <p:nvPr/>
        </p:nvSpPr>
        <p:spPr>
          <a:xfrm>
            <a:off x="4959681" y="3490825"/>
            <a:ext cx="2272638"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INFOS VEILLE JURIDIQUE</a:t>
            </a:r>
          </a:p>
        </p:txBody>
      </p:sp>
      <p:sp>
        <p:nvSpPr>
          <p:cNvPr id="16" name="ZoneTexte 15">
            <a:hlinkClick r:id="rId3"/>
            <a:extLst>
              <a:ext uri="{FF2B5EF4-FFF2-40B4-BE49-F238E27FC236}">
                <a16:creationId xmlns:a16="http://schemas.microsoft.com/office/drawing/2014/main" id="{F0A8A886-5336-093F-4B2C-CBDC08BE092A}"/>
              </a:ext>
            </a:extLst>
          </p:cNvPr>
          <p:cNvSpPr txBox="1"/>
          <p:nvPr/>
        </p:nvSpPr>
        <p:spPr>
          <a:xfrm>
            <a:off x="8451549" y="3490825"/>
            <a:ext cx="2602142" cy="306467"/>
          </a:xfrm>
          <a:prstGeom prst="roundRect">
            <a:avLst/>
          </a:prstGeom>
          <a:solidFill>
            <a:srgbClr val="AB080E"/>
          </a:solidFill>
          <a:ln>
            <a:noFill/>
          </a:ln>
        </p:spPr>
        <p:txBody>
          <a:bodyPr wrap="square" anchor="ctr">
            <a:spAutoFit/>
          </a:bodyPr>
          <a:lstStyle/>
          <a:p>
            <a:pPr algn="ctr"/>
            <a:r>
              <a:rPr lang="fr-FR" sz="1200" b="1" spc="-1" dirty="0">
                <a:solidFill>
                  <a:schemeClr val="bg1"/>
                </a:solidFill>
                <a:latin typeface="Montserrat" panose="00000500000000000000" pitchFamily="2" charset="0"/>
                <a:ea typeface="Open Sans" panose="020B0606030504020204" pitchFamily="34" charset="0"/>
                <a:cs typeface="Poppins" panose="00000500000000000000" pitchFamily="2" charset="0"/>
              </a:rPr>
              <a:t>INFOS VEILLE PÉDAGOGIQUE</a:t>
            </a:r>
          </a:p>
        </p:txBody>
      </p:sp>
      <p:sp>
        <p:nvSpPr>
          <p:cNvPr id="12" name="ZoneTexte 11">
            <a:extLst>
              <a:ext uri="{FF2B5EF4-FFF2-40B4-BE49-F238E27FC236}">
                <a16:creationId xmlns:a16="http://schemas.microsoft.com/office/drawing/2014/main" id="{05BC0CAE-5098-E8E5-3C50-155C02F78CE5}"/>
              </a:ext>
            </a:extLst>
          </p:cNvPr>
          <p:cNvSpPr txBox="1"/>
          <p:nvPr/>
        </p:nvSpPr>
        <p:spPr>
          <a:xfrm>
            <a:off x="8165301" y="2308621"/>
            <a:ext cx="3174638" cy="923330"/>
          </a:xfrm>
          <a:prstGeom prst="rect">
            <a:avLst/>
          </a:prstGeom>
          <a:noFill/>
        </p:spPr>
        <p:txBody>
          <a:bodyPr wrap="square">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La veille pédagogique</a:t>
            </a:r>
            <a:endParaRPr lang="fr-FR"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La </a:t>
            </a:r>
            <a:r>
              <a:rPr lang="fr-FR" sz="1200" b="1" dirty="0">
                <a:latin typeface="Montserrat" panose="00000500000000000000" pitchFamily="2" charset="0"/>
                <a:ea typeface="Open Sans" panose="020B0606030504020204" pitchFamily="34" charset="0"/>
                <a:cs typeface="Poppins" panose="00000500000000000000" pitchFamily="2" charset="0"/>
              </a:rPr>
              <a:t>veille handicap </a:t>
            </a:r>
            <a:r>
              <a:rPr lang="fr-FR" sz="1200" dirty="0">
                <a:latin typeface="Montserrat" panose="00000500000000000000" pitchFamily="2" charset="0"/>
                <a:ea typeface="Open Sans" panose="020B0606030504020204" pitchFamily="34" charset="0"/>
                <a:cs typeface="Poppins" panose="00000500000000000000" pitchFamily="2" charset="0"/>
              </a:rPr>
              <a:t>peut être intégrée dans chacune des sous parties ainsi que le nom du.de la </a:t>
            </a:r>
            <a:r>
              <a:rPr lang="fr-FR" sz="1200" dirty="0" err="1">
                <a:latin typeface="Montserrat" panose="00000500000000000000" pitchFamily="2" charset="0"/>
                <a:ea typeface="Open Sans" panose="020B0606030504020204" pitchFamily="34" charset="0"/>
                <a:cs typeface="Poppins" panose="00000500000000000000" pitchFamily="2" charset="0"/>
              </a:rPr>
              <a:t>référent.e</a:t>
            </a:r>
            <a:r>
              <a:rPr lang="fr-FR" sz="1200" dirty="0">
                <a:latin typeface="Montserrat" panose="00000500000000000000" pitchFamily="2" charset="0"/>
                <a:ea typeface="Open Sans" panose="020B0606030504020204" pitchFamily="34" charset="0"/>
                <a:cs typeface="Poppins" panose="00000500000000000000" pitchFamily="2" charset="0"/>
              </a:rPr>
              <a:t>. </a:t>
            </a:r>
          </a:p>
        </p:txBody>
      </p:sp>
      <p:pic>
        <p:nvPicPr>
          <p:cNvPr id="14" name="Graphique 13">
            <a:extLst>
              <a:ext uri="{FF2B5EF4-FFF2-40B4-BE49-F238E27FC236}">
                <a16:creationId xmlns:a16="http://schemas.microsoft.com/office/drawing/2014/main" id="{13356A18-D77D-5DC3-15D5-DED47D817B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9412" y="1574122"/>
            <a:ext cx="606417" cy="606417"/>
          </a:xfrm>
          <a:prstGeom prst="rect">
            <a:avLst/>
          </a:prstGeom>
        </p:spPr>
      </p:pic>
      <p:sp>
        <p:nvSpPr>
          <p:cNvPr id="20" name="Rectangle : coins arrondis 19">
            <a:extLst>
              <a:ext uri="{FF2B5EF4-FFF2-40B4-BE49-F238E27FC236}">
                <a16:creationId xmlns:a16="http://schemas.microsoft.com/office/drawing/2014/main" id="{31BA8E5D-9396-3A33-D13E-7F7ED8CAE60C}"/>
              </a:ext>
            </a:extLst>
          </p:cNvPr>
          <p:cNvSpPr/>
          <p:nvPr/>
        </p:nvSpPr>
        <p:spPr>
          <a:xfrm>
            <a:off x="8100308" y="1452194"/>
            <a:ext cx="3304625" cy="1857399"/>
          </a:xfrm>
          <a:prstGeom prst="roundRect">
            <a:avLst/>
          </a:prstGeom>
          <a:no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Graphique 4">
            <a:extLst>
              <a:ext uri="{FF2B5EF4-FFF2-40B4-BE49-F238E27FC236}">
                <a16:creationId xmlns:a16="http://schemas.microsoft.com/office/drawing/2014/main" id="{83DE4624-3E38-C673-E26E-15E24A4411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92792" y="1574122"/>
            <a:ext cx="606417" cy="606417"/>
          </a:xfrm>
          <a:prstGeom prst="rect">
            <a:avLst/>
          </a:prstGeom>
        </p:spPr>
      </p:pic>
      <p:sp>
        <p:nvSpPr>
          <p:cNvPr id="11" name="ZoneTexte 10">
            <a:extLst>
              <a:ext uri="{FF2B5EF4-FFF2-40B4-BE49-F238E27FC236}">
                <a16:creationId xmlns:a16="http://schemas.microsoft.com/office/drawing/2014/main" id="{CA4EC873-B792-1F2F-7C0F-4ADF57968837}"/>
              </a:ext>
            </a:extLst>
          </p:cNvPr>
          <p:cNvSpPr txBox="1"/>
          <p:nvPr/>
        </p:nvSpPr>
        <p:spPr>
          <a:xfrm>
            <a:off x="4538193" y="2308621"/>
            <a:ext cx="3115615" cy="923330"/>
          </a:xfrm>
          <a:prstGeom prst="rect">
            <a:avLst/>
          </a:prstGeom>
          <a:noFill/>
        </p:spPr>
        <p:txBody>
          <a:bodyPr wrap="square">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La veille juridique</a:t>
            </a:r>
          </a:p>
          <a:p>
            <a:pPr algn="ctr"/>
            <a:r>
              <a:rPr lang="fr-FR" sz="1200" dirty="0">
                <a:latin typeface="Montserrat" panose="00000500000000000000" pitchFamily="2" charset="0"/>
                <a:ea typeface="Open Sans" panose="020B0606030504020204" pitchFamily="34" charset="0"/>
                <a:cs typeface="Poppins" panose="00000500000000000000" pitchFamily="2" charset="0"/>
              </a:rPr>
              <a:t>Quelques indications sur la veille juridique quelques indications sur</a:t>
            </a:r>
            <a:br>
              <a:rPr lang="fr-FR" sz="1200" dirty="0">
                <a:latin typeface="Montserrat" panose="00000500000000000000" pitchFamily="2" charset="0"/>
                <a:ea typeface="Open Sans" panose="020B0606030504020204" pitchFamily="34" charset="0"/>
                <a:cs typeface="Poppins" panose="00000500000000000000" pitchFamily="2" charset="0"/>
              </a:rPr>
            </a:br>
            <a:r>
              <a:rPr lang="fr-FR" sz="1200" dirty="0">
                <a:latin typeface="Montserrat" panose="00000500000000000000" pitchFamily="2" charset="0"/>
                <a:ea typeface="Open Sans" panose="020B0606030504020204" pitchFamily="34" charset="0"/>
                <a:cs typeface="Poppins" panose="00000500000000000000" pitchFamily="2" charset="0"/>
              </a:rPr>
              <a:t>la veille juridique</a:t>
            </a:r>
          </a:p>
        </p:txBody>
      </p:sp>
      <p:sp>
        <p:nvSpPr>
          <p:cNvPr id="3" name="Rectangle : coins arrondis 2">
            <a:extLst>
              <a:ext uri="{FF2B5EF4-FFF2-40B4-BE49-F238E27FC236}">
                <a16:creationId xmlns:a16="http://schemas.microsoft.com/office/drawing/2014/main" id="{D464050F-0478-5B1E-E608-7B962E12A958}"/>
              </a:ext>
            </a:extLst>
          </p:cNvPr>
          <p:cNvSpPr/>
          <p:nvPr/>
        </p:nvSpPr>
        <p:spPr>
          <a:xfrm>
            <a:off x="4443688" y="1452194"/>
            <a:ext cx="3304625" cy="1857399"/>
          </a:xfrm>
          <a:prstGeom prst="roundRect">
            <a:avLst/>
          </a:prstGeom>
          <a:no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D7CC568B-92BE-1FD6-F9E8-281A999570C1}"/>
              </a:ext>
            </a:extLst>
          </p:cNvPr>
          <p:cNvSpPr txBox="1"/>
          <p:nvPr/>
        </p:nvSpPr>
        <p:spPr>
          <a:xfrm>
            <a:off x="881573" y="2308621"/>
            <a:ext cx="3115615" cy="923330"/>
          </a:xfrm>
          <a:prstGeom prst="rect">
            <a:avLst/>
          </a:prstGeom>
          <a:noFill/>
        </p:spPr>
        <p:txBody>
          <a:bodyPr wrap="square">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La veille métier</a:t>
            </a:r>
          </a:p>
          <a:p>
            <a:pPr algn="ctr"/>
            <a:r>
              <a:rPr lang="fr-FR" sz="1200" dirty="0">
                <a:latin typeface="Montserrat" panose="00000500000000000000" pitchFamily="2" charset="0"/>
                <a:ea typeface="Open Sans" panose="020B0606030504020204" pitchFamily="34" charset="0"/>
                <a:cs typeface="Poppins" panose="00000500000000000000" pitchFamily="2" charset="0"/>
              </a:rPr>
              <a:t>Quelques indications sur la veille métier quelques indications sur</a:t>
            </a:r>
            <a:br>
              <a:rPr lang="fr-FR" sz="1200" dirty="0">
                <a:latin typeface="Montserrat" panose="00000500000000000000" pitchFamily="2" charset="0"/>
                <a:ea typeface="Open Sans" panose="020B0606030504020204" pitchFamily="34" charset="0"/>
                <a:cs typeface="Poppins" panose="00000500000000000000" pitchFamily="2" charset="0"/>
              </a:rPr>
            </a:br>
            <a:r>
              <a:rPr lang="fr-FR" sz="1200" dirty="0">
                <a:latin typeface="Montserrat" panose="00000500000000000000" pitchFamily="2" charset="0"/>
                <a:ea typeface="Open Sans" panose="020B0606030504020204" pitchFamily="34" charset="0"/>
                <a:cs typeface="Poppins" panose="00000500000000000000" pitchFamily="2" charset="0"/>
              </a:rPr>
              <a:t>la veille métier.</a:t>
            </a:r>
          </a:p>
        </p:txBody>
      </p:sp>
      <p:pic>
        <p:nvPicPr>
          <p:cNvPr id="17" name="Graphique 16">
            <a:extLst>
              <a:ext uri="{FF2B5EF4-FFF2-40B4-BE49-F238E27FC236}">
                <a16:creationId xmlns:a16="http://schemas.microsoft.com/office/drawing/2014/main" id="{AC024DD1-3206-5B5C-9C5E-BE66074D9A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6172" y="1574122"/>
            <a:ext cx="606417" cy="606417"/>
          </a:xfrm>
          <a:prstGeom prst="rect">
            <a:avLst/>
          </a:prstGeom>
        </p:spPr>
      </p:pic>
      <p:sp>
        <p:nvSpPr>
          <p:cNvPr id="7" name="Rectangle : coins arrondis 6">
            <a:extLst>
              <a:ext uri="{FF2B5EF4-FFF2-40B4-BE49-F238E27FC236}">
                <a16:creationId xmlns:a16="http://schemas.microsoft.com/office/drawing/2014/main" id="{2A5B5990-A299-3539-7DEE-25629C0974F2}"/>
              </a:ext>
            </a:extLst>
          </p:cNvPr>
          <p:cNvSpPr/>
          <p:nvPr/>
        </p:nvSpPr>
        <p:spPr>
          <a:xfrm>
            <a:off x="787068" y="1452194"/>
            <a:ext cx="3304625" cy="1857399"/>
          </a:xfrm>
          <a:prstGeom prst="roundRect">
            <a:avLst/>
          </a:prstGeom>
          <a:noFill/>
          <a:ln w="381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75092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1765357"/>
            <a:ext cx="5412496" cy="170563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Introduction générale</a:t>
            </a:r>
          </a:p>
        </p:txBody>
      </p:sp>
    </p:spTree>
    <p:extLst>
      <p:ext uri="{BB962C8B-B14F-4D97-AF65-F5344CB8AC3E}">
        <p14:creationId xmlns:p14="http://schemas.microsoft.com/office/powerpoint/2010/main" val="107477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3078923" y="837325"/>
            <a:ext cx="603415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Le kit des </a:t>
            </a:r>
            <a:r>
              <a:rPr lang="fr-FR" sz="2800" b="1" dirty="0" err="1">
                <a:latin typeface="Montserrat" panose="00000500000000000000" pitchFamily="2" charset="0"/>
                <a:ea typeface="Open Sans" panose="020B0606030504020204" pitchFamily="34" charset="0"/>
                <a:cs typeface="Poppins" panose="00000500000000000000" pitchFamily="2" charset="0"/>
              </a:rPr>
              <a:t>formateurs.trices</a:t>
            </a:r>
            <a:endParaRPr lang="fr-FR" sz="2800" b="1" dirty="0">
              <a:latin typeface="Montserrat" panose="00000500000000000000" pitchFamily="2" charset="0"/>
              <a:ea typeface="Open Sans" panose="020B0606030504020204" pitchFamily="34" charset="0"/>
              <a:cs typeface="Poppins" panose="00000500000000000000" pitchFamily="2" charset="0"/>
            </a:endParaRPr>
          </a:p>
        </p:txBody>
      </p:sp>
      <p:sp>
        <p:nvSpPr>
          <p:cNvPr id="2" name="ZoneTexte 1">
            <a:extLst>
              <a:ext uri="{FF2B5EF4-FFF2-40B4-BE49-F238E27FC236}">
                <a16:creationId xmlns:a16="http://schemas.microsoft.com/office/drawing/2014/main" id="{8EB56081-5128-0CFE-7E88-06D374ED78D5}"/>
              </a:ext>
            </a:extLst>
          </p:cNvPr>
          <p:cNvSpPr txBox="1"/>
          <p:nvPr/>
        </p:nvSpPr>
        <p:spPr>
          <a:xfrm flipH="1">
            <a:off x="2483861" y="6214747"/>
            <a:ext cx="7875035" cy="430887"/>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dirty="0"/>
              <a:t>Dans cette partie, nous vous conseillons d’apporter une vision claire de ce que les </a:t>
            </a:r>
            <a:r>
              <a:rPr lang="fr-FR" dirty="0" err="1"/>
              <a:t>formateurs.trices</a:t>
            </a:r>
            <a:r>
              <a:rPr lang="fr-FR" dirty="0"/>
              <a:t> vont pouvoir découvrir et connaître grâce à votre kit, par exemple : Le kit des </a:t>
            </a:r>
            <a:r>
              <a:rPr lang="fr-FR" dirty="0" err="1"/>
              <a:t>formateurs.trices</a:t>
            </a:r>
            <a:r>
              <a:rPr lang="fr-FR" dirty="0"/>
              <a:t> : objectifs, intérêts…</a:t>
            </a:r>
          </a:p>
        </p:txBody>
      </p:sp>
      <p:sp>
        <p:nvSpPr>
          <p:cNvPr id="3" name="ZoneTexte 2">
            <a:extLst>
              <a:ext uri="{FF2B5EF4-FFF2-40B4-BE49-F238E27FC236}">
                <a16:creationId xmlns:a16="http://schemas.microsoft.com/office/drawing/2014/main" id="{1F7F4C75-A04B-2C6B-7F89-5D2A5077696A}"/>
              </a:ext>
            </a:extLst>
          </p:cNvPr>
          <p:cNvSpPr txBox="1"/>
          <p:nvPr/>
        </p:nvSpPr>
        <p:spPr>
          <a:xfrm>
            <a:off x="883296" y="2829716"/>
            <a:ext cx="4883022" cy="2339102"/>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Exemple de sous-titre</a:t>
            </a:r>
          </a:p>
          <a:p>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 </a:t>
            </a:r>
            <a:r>
              <a:rPr lang="fr-FR" sz="1600" b="1"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a:t>
            </a:r>
            <a:r>
              <a:rPr lang="fr-FR" sz="1600" dirty="0">
                <a:latin typeface="Montserrat" panose="00000500000000000000" pitchFamily="2" charset="0"/>
                <a:ea typeface="Open Sans" panose="020B0606030504020204" pitchFamily="34" charset="0"/>
                <a:cs typeface="Poppins" panose="00000500000000000000" pitchFamily="2" charset="0"/>
              </a:rPr>
              <a:t>de texte exemple de texte exemple de texte exemple de texte exemple de texte exemple de texte exemple de texte exemple de texte exemple de texte.</a:t>
            </a:r>
          </a:p>
        </p:txBody>
      </p:sp>
      <p:pic>
        <p:nvPicPr>
          <p:cNvPr id="5" name="Graphique 4">
            <a:extLst>
              <a:ext uri="{FF2B5EF4-FFF2-40B4-BE49-F238E27FC236}">
                <a16:creationId xmlns:a16="http://schemas.microsoft.com/office/drawing/2014/main" id="{7708F406-FC47-557B-BE4C-705A067670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415" y="2124645"/>
            <a:ext cx="649606" cy="649606"/>
          </a:xfrm>
          <a:prstGeom prst="rect">
            <a:avLst/>
          </a:prstGeom>
        </p:spPr>
      </p:pic>
      <p:pic>
        <p:nvPicPr>
          <p:cNvPr id="9" name="Graphique 8">
            <a:extLst>
              <a:ext uri="{FF2B5EF4-FFF2-40B4-BE49-F238E27FC236}">
                <a16:creationId xmlns:a16="http://schemas.microsoft.com/office/drawing/2014/main" id="{D2C73D80-D984-BB5B-DC13-1FA943A6E1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1378" y="2161448"/>
            <a:ext cx="576000" cy="576000"/>
          </a:xfrm>
          <a:prstGeom prst="rect">
            <a:avLst/>
          </a:prstGeom>
        </p:spPr>
      </p:pic>
      <p:sp>
        <p:nvSpPr>
          <p:cNvPr id="11" name="ZoneTexte 10">
            <a:extLst>
              <a:ext uri="{FF2B5EF4-FFF2-40B4-BE49-F238E27FC236}">
                <a16:creationId xmlns:a16="http://schemas.microsoft.com/office/drawing/2014/main" id="{F7110F51-FCD2-1B1D-262B-0B3C267676C5}"/>
              </a:ext>
            </a:extLst>
          </p:cNvPr>
          <p:cNvSpPr txBox="1"/>
          <p:nvPr/>
        </p:nvSpPr>
        <p:spPr>
          <a:xfrm>
            <a:off x="6421378" y="2829716"/>
            <a:ext cx="4883022" cy="2339102"/>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Exemple de sous-titre</a:t>
            </a:r>
          </a:p>
          <a:p>
            <a:r>
              <a:rPr lang="fr-FR" sz="1600"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de texte exemple de texte exemple de texte </a:t>
            </a:r>
            <a:r>
              <a:rPr lang="fr-FR" sz="1600" b="1" dirty="0">
                <a:latin typeface="Montserrat" panose="00000500000000000000" pitchFamily="2" charset="0"/>
                <a:ea typeface="Open Sans" panose="020B0606030504020204" pitchFamily="34" charset="0"/>
                <a:cs typeface="Poppins" panose="00000500000000000000" pitchFamily="2" charset="0"/>
              </a:rPr>
              <a:t>exemple de texte exemple de texte exemple de texte exemple </a:t>
            </a:r>
            <a:r>
              <a:rPr lang="fr-FR" sz="1600" dirty="0">
                <a:latin typeface="Montserrat" panose="00000500000000000000" pitchFamily="2" charset="0"/>
                <a:ea typeface="Open Sans" panose="020B0606030504020204" pitchFamily="34" charset="0"/>
                <a:cs typeface="Poppins" panose="00000500000000000000" pitchFamily="2" charset="0"/>
              </a:rPr>
              <a:t>de texte exemple de texte exemple de texte exemple de texte exemple de texte exemple de texte exemple de texte exemple de texte exemple de texte.</a:t>
            </a:r>
          </a:p>
        </p:txBody>
      </p:sp>
    </p:spTree>
    <p:extLst>
      <p:ext uri="{BB962C8B-B14F-4D97-AF65-F5344CB8AC3E}">
        <p14:creationId xmlns:p14="http://schemas.microsoft.com/office/powerpoint/2010/main" val="148849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3206099" y="897066"/>
            <a:ext cx="5163570"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Sommaire</a:t>
            </a:r>
          </a:p>
        </p:txBody>
      </p:sp>
      <p:sp>
        <p:nvSpPr>
          <p:cNvPr id="15" name="Sous-titre 2">
            <a:extLst>
              <a:ext uri="{FF2B5EF4-FFF2-40B4-BE49-F238E27FC236}">
                <a16:creationId xmlns:a16="http://schemas.microsoft.com/office/drawing/2014/main" id="{8613025A-ED10-1C32-4B57-A83BF06A4312}"/>
              </a:ext>
            </a:extLst>
          </p:cNvPr>
          <p:cNvSpPr txBox="1">
            <a:spLocks/>
          </p:cNvSpPr>
          <p:nvPr/>
        </p:nvSpPr>
        <p:spPr>
          <a:xfrm>
            <a:off x="1473981" y="1843299"/>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1</a:t>
            </a:r>
          </a:p>
        </p:txBody>
      </p:sp>
      <p:sp>
        <p:nvSpPr>
          <p:cNvPr id="16" name="Sous-titre 2">
            <a:extLst>
              <a:ext uri="{FF2B5EF4-FFF2-40B4-BE49-F238E27FC236}">
                <a16:creationId xmlns:a16="http://schemas.microsoft.com/office/drawing/2014/main" id="{D6C65415-C7FA-6D7F-3078-5A73C9BF0175}"/>
              </a:ext>
            </a:extLst>
          </p:cNvPr>
          <p:cNvSpPr txBox="1">
            <a:spLocks/>
          </p:cNvSpPr>
          <p:nvPr/>
        </p:nvSpPr>
        <p:spPr>
          <a:xfrm>
            <a:off x="6742663" y="1843299"/>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4</a:t>
            </a:r>
          </a:p>
        </p:txBody>
      </p:sp>
      <p:sp>
        <p:nvSpPr>
          <p:cNvPr id="17" name="Sous-titre 2">
            <a:extLst>
              <a:ext uri="{FF2B5EF4-FFF2-40B4-BE49-F238E27FC236}">
                <a16:creationId xmlns:a16="http://schemas.microsoft.com/office/drawing/2014/main" id="{CF8CF89B-7F06-14A7-5F03-3031B930E804}"/>
              </a:ext>
            </a:extLst>
          </p:cNvPr>
          <p:cNvSpPr txBox="1">
            <a:spLocks/>
          </p:cNvSpPr>
          <p:nvPr/>
        </p:nvSpPr>
        <p:spPr>
          <a:xfrm>
            <a:off x="6742663" y="4427093"/>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6</a:t>
            </a:r>
          </a:p>
        </p:txBody>
      </p:sp>
      <p:sp>
        <p:nvSpPr>
          <p:cNvPr id="18" name="Sous-titre 2">
            <a:extLst>
              <a:ext uri="{FF2B5EF4-FFF2-40B4-BE49-F238E27FC236}">
                <a16:creationId xmlns:a16="http://schemas.microsoft.com/office/drawing/2014/main" id="{1EDE27B7-3458-A369-9D45-D2ECFF328834}"/>
              </a:ext>
            </a:extLst>
          </p:cNvPr>
          <p:cNvSpPr txBox="1">
            <a:spLocks/>
          </p:cNvSpPr>
          <p:nvPr/>
        </p:nvSpPr>
        <p:spPr>
          <a:xfrm>
            <a:off x="1473981" y="4427093"/>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3</a:t>
            </a:r>
          </a:p>
        </p:txBody>
      </p:sp>
      <p:sp>
        <p:nvSpPr>
          <p:cNvPr id="19" name="Sous-titre 2">
            <a:extLst>
              <a:ext uri="{FF2B5EF4-FFF2-40B4-BE49-F238E27FC236}">
                <a16:creationId xmlns:a16="http://schemas.microsoft.com/office/drawing/2014/main" id="{709A33EE-0F47-66B5-9D51-53EDBCAE9C5D}"/>
              </a:ext>
            </a:extLst>
          </p:cNvPr>
          <p:cNvSpPr txBox="1">
            <a:spLocks/>
          </p:cNvSpPr>
          <p:nvPr/>
        </p:nvSpPr>
        <p:spPr>
          <a:xfrm>
            <a:off x="6742663" y="3133764"/>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5</a:t>
            </a:r>
          </a:p>
        </p:txBody>
      </p:sp>
      <p:sp>
        <p:nvSpPr>
          <p:cNvPr id="20" name="Sous-titre 2">
            <a:extLst>
              <a:ext uri="{FF2B5EF4-FFF2-40B4-BE49-F238E27FC236}">
                <a16:creationId xmlns:a16="http://schemas.microsoft.com/office/drawing/2014/main" id="{5C85A946-D10F-0AEB-BC51-BA3CC3D8C4B0}"/>
              </a:ext>
            </a:extLst>
          </p:cNvPr>
          <p:cNvSpPr txBox="1">
            <a:spLocks/>
          </p:cNvSpPr>
          <p:nvPr/>
        </p:nvSpPr>
        <p:spPr>
          <a:xfrm>
            <a:off x="1473981" y="3133764"/>
            <a:ext cx="1369010" cy="97778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8000" b="1" dirty="0">
                <a:solidFill>
                  <a:srgbClr val="F9DC00"/>
                </a:solidFill>
                <a:latin typeface="Montserrat" panose="00000500000000000000" pitchFamily="2" charset="0"/>
                <a:ea typeface="Open Sans" panose="020B0606030504020204" pitchFamily="34" charset="0"/>
                <a:cs typeface="Poppins" panose="00000500000000000000" pitchFamily="2" charset="0"/>
              </a:rPr>
              <a:t>2</a:t>
            </a:r>
          </a:p>
        </p:txBody>
      </p:sp>
      <p:sp>
        <p:nvSpPr>
          <p:cNvPr id="7" name="ZoneTexte 6">
            <a:extLst>
              <a:ext uri="{FF2B5EF4-FFF2-40B4-BE49-F238E27FC236}">
                <a16:creationId xmlns:a16="http://schemas.microsoft.com/office/drawing/2014/main" id="{A98280EC-8F4D-3BF0-1066-010238F1F2AD}"/>
              </a:ext>
            </a:extLst>
          </p:cNvPr>
          <p:cNvSpPr txBox="1"/>
          <p:nvPr/>
        </p:nvSpPr>
        <p:spPr>
          <a:xfrm>
            <a:off x="2114941" y="4894324"/>
            <a:ext cx="309154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Les référents</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3" name="ZoneTexte 2">
            <a:extLst>
              <a:ext uri="{FF2B5EF4-FFF2-40B4-BE49-F238E27FC236}">
                <a16:creationId xmlns:a16="http://schemas.microsoft.com/office/drawing/2014/main" id="{1F7F4C75-A04B-2C6B-7F89-5D2A5077696A}"/>
              </a:ext>
            </a:extLst>
          </p:cNvPr>
          <p:cNvSpPr txBox="1"/>
          <p:nvPr/>
        </p:nvSpPr>
        <p:spPr>
          <a:xfrm>
            <a:off x="2114940" y="2307197"/>
            <a:ext cx="398106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Votre organisme de formation</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6" name="ZoneTexte 5">
            <a:extLst>
              <a:ext uri="{FF2B5EF4-FFF2-40B4-BE49-F238E27FC236}">
                <a16:creationId xmlns:a16="http://schemas.microsoft.com/office/drawing/2014/main" id="{D59BC162-3C2D-DFE6-39DD-2CF580C97CAF}"/>
              </a:ext>
            </a:extLst>
          </p:cNvPr>
          <p:cNvSpPr txBox="1"/>
          <p:nvPr/>
        </p:nvSpPr>
        <p:spPr>
          <a:xfrm>
            <a:off x="2114941" y="3600761"/>
            <a:ext cx="309154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Le matériel et les outils</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9" name="ZoneTexte 8">
            <a:extLst>
              <a:ext uri="{FF2B5EF4-FFF2-40B4-BE49-F238E27FC236}">
                <a16:creationId xmlns:a16="http://schemas.microsoft.com/office/drawing/2014/main" id="{5A679A78-6133-42F8-8213-760C746580D1}"/>
              </a:ext>
            </a:extLst>
          </p:cNvPr>
          <p:cNvSpPr txBox="1"/>
          <p:nvPr/>
        </p:nvSpPr>
        <p:spPr>
          <a:xfrm>
            <a:off x="7380517" y="2307197"/>
            <a:ext cx="309154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Les formations</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10" name="ZoneTexte 9">
            <a:extLst>
              <a:ext uri="{FF2B5EF4-FFF2-40B4-BE49-F238E27FC236}">
                <a16:creationId xmlns:a16="http://schemas.microsoft.com/office/drawing/2014/main" id="{E6F4A929-6978-CC23-B5DD-24570809916A}"/>
              </a:ext>
            </a:extLst>
          </p:cNvPr>
          <p:cNvSpPr txBox="1"/>
          <p:nvPr/>
        </p:nvSpPr>
        <p:spPr>
          <a:xfrm>
            <a:off x="7380517" y="3600761"/>
            <a:ext cx="309154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La digitalisation</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11" name="ZoneTexte 10">
            <a:extLst>
              <a:ext uri="{FF2B5EF4-FFF2-40B4-BE49-F238E27FC236}">
                <a16:creationId xmlns:a16="http://schemas.microsoft.com/office/drawing/2014/main" id="{876FC4EA-E906-3D6E-605B-FDF2CFFF155E}"/>
              </a:ext>
            </a:extLst>
          </p:cNvPr>
          <p:cNvSpPr txBox="1"/>
          <p:nvPr/>
        </p:nvSpPr>
        <p:spPr>
          <a:xfrm>
            <a:off x="7380517" y="4894324"/>
            <a:ext cx="3091540" cy="615553"/>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La veille</a:t>
            </a:r>
          </a:p>
          <a:p>
            <a:r>
              <a:rPr lang="fr-FR" sz="1600" dirty="0">
                <a:latin typeface="Montserrat" panose="00000500000000000000" pitchFamily="2" charset="0"/>
                <a:ea typeface="Open Sans" panose="020B0606030504020204" pitchFamily="34" charset="0"/>
                <a:cs typeface="Poppins" panose="00000500000000000000" pitchFamily="2" charset="0"/>
              </a:rPr>
              <a:t>Quelques mots-clés</a:t>
            </a:r>
          </a:p>
        </p:txBody>
      </p:sp>
      <p:sp>
        <p:nvSpPr>
          <p:cNvPr id="23" name="ZoneTexte 22">
            <a:extLst>
              <a:ext uri="{FF2B5EF4-FFF2-40B4-BE49-F238E27FC236}">
                <a16:creationId xmlns:a16="http://schemas.microsoft.com/office/drawing/2014/main" id="{20C6B186-A2E0-2FF7-8F73-7CDC09025C86}"/>
              </a:ext>
            </a:extLst>
          </p:cNvPr>
          <p:cNvSpPr txBox="1"/>
          <p:nvPr/>
        </p:nvSpPr>
        <p:spPr>
          <a:xfrm flipH="1">
            <a:off x="6651942" y="1423917"/>
            <a:ext cx="1901527" cy="261610"/>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dirty="0"/>
              <a:t>Exemple de sommaire.</a:t>
            </a:r>
            <a:endParaRPr lang="fr-FR" dirty="0">
              <a:highlight>
                <a:srgbClr val="00FFFF"/>
              </a:highlight>
            </a:endParaRPr>
          </a:p>
        </p:txBody>
      </p:sp>
    </p:spTree>
    <p:extLst>
      <p:ext uri="{BB962C8B-B14F-4D97-AF65-F5344CB8AC3E}">
        <p14:creationId xmlns:p14="http://schemas.microsoft.com/office/powerpoint/2010/main" val="178601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BE427C-83D9-A2DD-AE5A-2C3C641AC1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39" y="0"/>
            <a:ext cx="12180721" cy="6858000"/>
          </a:xfrm>
          <a:prstGeom prst="rect">
            <a:avLst/>
          </a:prstGeom>
        </p:spPr>
      </p:pic>
      <p:sp>
        <p:nvSpPr>
          <p:cNvPr id="4" name="Titre 1">
            <a:extLst>
              <a:ext uri="{FF2B5EF4-FFF2-40B4-BE49-F238E27FC236}">
                <a16:creationId xmlns:a16="http://schemas.microsoft.com/office/drawing/2014/main" id="{6B0E097B-4F2A-ACBD-E77B-D9174C228C19}"/>
              </a:ext>
            </a:extLst>
          </p:cNvPr>
          <p:cNvSpPr txBox="1">
            <a:spLocks/>
          </p:cNvSpPr>
          <p:nvPr/>
        </p:nvSpPr>
        <p:spPr>
          <a:xfrm>
            <a:off x="4627243" y="1754779"/>
            <a:ext cx="4137733" cy="63573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2400" b="1" dirty="0">
                <a:solidFill>
                  <a:srgbClr val="AB080E"/>
                </a:solidFill>
                <a:latin typeface="Montserrat" panose="00000500000000000000" pitchFamily="2" charset="0"/>
                <a:ea typeface="Source Sans Pro" panose="020B0503030403020204" pitchFamily="34" charset="0"/>
                <a:cs typeface="Poppins" panose="00000500000000000000" pitchFamily="2" charset="0"/>
              </a:rPr>
              <a:t>Partie 1</a:t>
            </a:r>
          </a:p>
        </p:txBody>
      </p:sp>
      <p:sp>
        <p:nvSpPr>
          <p:cNvPr id="5" name="Titre 1">
            <a:extLst>
              <a:ext uri="{FF2B5EF4-FFF2-40B4-BE49-F238E27FC236}">
                <a16:creationId xmlns:a16="http://schemas.microsoft.com/office/drawing/2014/main" id="{EC665BDB-4D32-978C-9EB9-A8639758D1A2}"/>
              </a:ext>
            </a:extLst>
          </p:cNvPr>
          <p:cNvSpPr txBox="1">
            <a:spLocks/>
          </p:cNvSpPr>
          <p:nvPr/>
        </p:nvSpPr>
        <p:spPr>
          <a:xfrm>
            <a:off x="4627243" y="2343855"/>
            <a:ext cx="5151239" cy="171307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000" b="1" dirty="0">
                <a:latin typeface="Montserrat" panose="00000500000000000000" pitchFamily="2" charset="0"/>
                <a:ea typeface="Source Sans Pro" panose="020B0503030403020204" pitchFamily="34" charset="0"/>
                <a:cs typeface="Poppins" panose="00000500000000000000" pitchFamily="2" charset="0"/>
              </a:rPr>
              <a:t>Votre organisme de formation</a:t>
            </a:r>
          </a:p>
        </p:txBody>
      </p:sp>
      <p:sp>
        <p:nvSpPr>
          <p:cNvPr id="2" name="ZoneTexte 1">
            <a:extLst>
              <a:ext uri="{FF2B5EF4-FFF2-40B4-BE49-F238E27FC236}">
                <a16:creationId xmlns:a16="http://schemas.microsoft.com/office/drawing/2014/main" id="{81138EEF-93B6-1F67-E543-4E22AABE02E7}"/>
              </a:ext>
            </a:extLst>
          </p:cNvPr>
          <p:cNvSpPr txBox="1"/>
          <p:nvPr/>
        </p:nvSpPr>
        <p:spPr>
          <a:xfrm flipH="1">
            <a:off x="4722798" y="3615566"/>
            <a:ext cx="3693414" cy="261610"/>
          </a:xfrm>
          <a:prstGeom prst="rect">
            <a:avLst/>
          </a:prstGeom>
          <a:solidFill>
            <a:schemeClr val="bg1">
              <a:lumMod val="95000"/>
            </a:schemeClr>
          </a:solidFill>
          <a:ln w="12700">
            <a:noFill/>
          </a:ln>
        </p:spPr>
        <p:txBody>
          <a:bodyPr wrap="square" rtlCol="0">
            <a:spAutoFit/>
          </a:bodyPr>
          <a:lstStyle/>
          <a:p>
            <a:r>
              <a:rPr lang="fr-FR" sz="1100" dirty="0">
                <a:latin typeface="Montserrat" panose="00000500000000000000" pitchFamily="2" charset="0"/>
                <a:cs typeface="Poppins" panose="00000500000000000000" pitchFamily="2" charset="0"/>
              </a:rPr>
              <a:t>À nommer, par exemple : </a:t>
            </a:r>
            <a:r>
              <a:rPr lang="fr-FR" sz="1100" dirty="0" err="1">
                <a:latin typeface="Montserrat" panose="00000500000000000000" pitchFamily="2" charset="0"/>
                <a:cs typeface="Poppins" panose="00000500000000000000" pitchFamily="2" charset="0"/>
              </a:rPr>
              <a:t>Ocean</a:t>
            </a:r>
            <a:r>
              <a:rPr lang="fr-FR" sz="1100" dirty="0">
                <a:latin typeface="Montserrat" panose="00000500000000000000" pitchFamily="2" charset="0"/>
                <a:cs typeface="Poppins" panose="00000500000000000000" pitchFamily="2" charset="0"/>
              </a:rPr>
              <a:t> </a:t>
            </a:r>
            <a:r>
              <a:rPr lang="fr-FR" sz="1100" dirty="0" err="1">
                <a:latin typeface="Montserrat" panose="00000500000000000000" pitchFamily="2" charset="0"/>
                <a:cs typeface="Poppins" panose="00000500000000000000" pitchFamily="2" charset="0"/>
              </a:rPr>
              <a:t>Academie</a:t>
            </a:r>
            <a:endParaRPr lang="fr-FR" sz="1100" dirty="0">
              <a:latin typeface="Montserrat" panose="00000500000000000000" pitchFamily="2" charset="0"/>
              <a:cs typeface="Poppins" panose="00000500000000000000" pitchFamily="2" charset="0"/>
            </a:endParaRPr>
          </a:p>
        </p:txBody>
      </p:sp>
    </p:spTree>
    <p:extLst>
      <p:ext uri="{BB962C8B-B14F-4D97-AF65-F5344CB8AC3E}">
        <p14:creationId xmlns:p14="http://schemas.microsoft.com/office/powerpoint/2010/main" val="299426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0216EA62-CA30-DCD2-00F1-F4B0620A77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4" name="ZoneTexte 3">
            <a:extLst>
              <a:ext uri="{FF2B5EF4-FFF2-40B4-BE49-F238E27FC236}">
                <a16:creationId xmlns:a16="http://schemas.microsoft.com/office/drawing/2014/main" id="{F9A4AC8B-7947-101B-5108-7972EDA9B43C}"/>
              </a:ext>
            </a:extLst>
          </p:cNvPr>
          <p:cNvSpPr txBox="1"/>
          <p:nvPr/>
        </p:nvSpPr>
        <p:spPr>
          <a:xfrm>
            <a:off x="1444676" y="1753925"/>
            <a:ext cx="9302648" cy="3570208"/>
          </a:xfrm>
          <a:prstGeom prst="rect">
            <a:avLst/>
          </a:prstGeom>
          <a:noFill/>
        </p:spPr>
        <p:txBody>
          <a:bodyPr wrap="square" rtlCol="0">
            <a:spAutoFit/>
          </a:bodyPr>
          <a:lstStyle/>
          <a:p>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Exemples d’informations essentielles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Bref historique</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Positionnement marché</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Secteurs d’activité </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Localisation géographique des différents sites… Dans ce cas vous pouvez transmettre un annuaire de contact par site</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Typologie et domaines de formation (s’il s’agit d’un document visuel en ligne vous pourrez indexer également les fiches formations ou programmes de vos différentes formations)</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Vos normes qualité et votre engagement envers celles-ci : charte, bonnes pratiques…</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Vous pouvez également dédier des pages à vos autres normes : QVTC, RSE, bien vivre et travailler ensemble, les consignes de sécurité, informatique….</a:t>
            </a:r>
          </a:p>
          <a:p>
            <a:pPr marL="342900" lvl="0" indent="-342900">
              <a:buFont typeface="Arial" panose="020B0604020202020204" pitchFamily="34" charset="0"/>
              <a:buChar char="•"/>
            </a:pPr>
            <a:r>
              <a:rPr lang="fr-FR" sz="1600" dirty="0">
                <a:latin typeface="Montserrat" panose="00000500000000000000" pitchFamily="2" charset="0"/>
                <a:ea typeface="Open Sans" panose="020B0606030504020204" pitchFamily="34" charset="0"/>
                <a:cs typeface="Poppins" panose="00000500000000000000" pitchFamily="2" charset="0"/>
              </a:rPr>
              <a:t>Votre lexique ou vocabulaire spécifique (qu’il soit en lien avec la formation ou qu’il comprenne des acronymes que vous utilisez fréquemment)</a:t>
            </a:r>
          </a:p>
        </p:txBody>
      </p:sp>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Votre organisme de formation</a:t>
            </a:r>
          </a:p>
        </p:txBody>
      </p:sp>
      <p:sp>
        <p:nvSpPr>
          <p:cNvPr id="2" name="ZoneTexte 1">
            <a:extLst>
              <a:ext uri="{FF2B5EF4-FFF2-40B4-BE49-F238E27FC236}">
                <a16:creationId xmlns:a16="http://schemas.microsoft.com/office/drawing/2014/main" id="{9720A46C-A300-124A-2A43-DA45E6F579B3}"/>
              </a:ext>
            </a:extLst>
          </p:cNvPr>
          <p:cNvSpPr txBox="1"/>
          <p:nvPr/>
        </p:nvSpPr>
        <p:spPr>
          <a:xfrm flipH="1">
            <a:off x="5701003" y="924804"/>
            <a:ext cx="5691674" cy="430887"/>
          </a:xfrm>
          <a:prstGeom prst="rect">
            <a:avLst/>
          </a:prstGeom>
          <a:solidFill>
            <a:schemeClr val="bg1">
              <a:lumMod val="85000"/>
            </a:schemeClr>
          </a:solidFill>
          <a:ln w="12700">
            <a:noFill/>
          </a:ln>
        </p:spPr>
        <p:txBody>
          <a:bodyPr wrap="square" rtlCol="0">
            <a:spAutoFit/>
          </a:bodyPr>
          <a:lstStyle>
            <a:defPPr>
              <a:defRPr lang="fr-FR"/>
            </a:defPPr>
            <a:lvl1pPr indent="0">
              <a:buFont typeface="Arial" panose="020B0604020202020204" pitchFamily="34" charset="0"/>
              <a:buNone/>
              <a:defRPr sz="1100">
                <a:latin typeface="Montserrat" panose="00000500000000000000" pitchFamily="2" charset="0"/>
                <a:cs typeface="Poppins" panose="00000500000000000000" pitchFamily="2" charset="0"/>
              </a:defRPr>
            </a:lvl1pPr>
          </a:lstStyle>
          <a:p>
            <a:r>
              <a:rPr lang="fr-FR" dirty="0"/>
              <a:t>À nommer, par exemple : </a:t>
            </a:r>
            <a:r>
              <a:rPr lang="fr-FR" dirty="0" err="1"/>
              <a:t>Ocean</a:t>
            </a:r>
            <a:r>
              <a:rPr lang="fr-FR" dirty="0"/>
              <a:t> </a:t>
            </a:r>
            <a:r>
              <a:rPr lang="fr-FR" dirty="0" err="1"/>
              <a:t>Academie</a:t>
            </a:r>
            <a:endParaRPr lang="fr-FR" dirty="0"/>
          </a:p>
          <a:p>
            <a:r>
              <a:rPr lang="fr-FR" dirty="0"/>
              <a:t>Vous pouvez préciser les informations générales que vous jugez essentielles </a:t>
            </a:r>
          </a:p>
        </p:txBody>
      </p:sp>
      <p:sp>
        <p:nvSpPr>
          <p:cNvPr id="3" name="ZoneTexte 2">
            <a:extLst>
              <a:ext uri="{FF2B5EF4-FFF2-40B4-BE49-F238E27FC236}">
                <a16:creationId xmlns:a16="http://schemas.microsoft.com/office/drawing/2014/main" id="{085492E2-8B7A-9C34-7B08-818051BDEA9E}"/>
              </a:ext>
            </a:extLst>
          </p:cNvPr>
          <p:cNvSpPr txBox="1"/>
          <p:nvPr/>
        </p:nvSpPr>
        <p:spPr>
          <a:xfrm flipH="1">
            <a:off x="2483860" y="5754145"/>
            <a:ext cx="8656890" cy="938719"/>
          </a:xfrm>
          <a:prstGeom prst="rect">
            <a:avLst/>
          </a:prstGeom>
          <a:solidFill>
            <a:schemeClr val="bg1">
              <a:lumMod val="85000"/>
            </a:schemeClr>
          </a:solidFill>
          <a:ln w="12700">
            <a:noFill/>
          </a:ln>
        </p:spPr>
        <p:txBody>
          <a:bodyPr wrap="square" rtlCol="0">
            <a:spAutoFit/>
          </a:bodyPr>
          <a:lstStyle>
            <a:defPPr>
              <a:defRPr lang="fr-FR"/>
            </a:defPPr>
            <a:lvl1pPr marL="171450" indent="-171450">
              <a:buFont typeface="Arial" panose="020B0604020202020204" pitchFamily="34" charset="0"/>
              <a:buChar char="•"/>
              <a:defRPr sz="1100">
                <a:latin typeface="Montserrat" panose="00000500000000000000" pitchFamily="2" charset="0"/>
                <a:cs typeface="Poppins" panose="00000500000000000000" pitchFamily="2" charset="0"/>
              </a:defRPr>
            </a:lvl1pPr>
          </a:lstStyle>
          <a:p>
            <a:pPr marL="0" indent="0">
              <a:buNone/>
            </a:pPr>
            <a:r>
              <a:rPr lang="fr-FR" dirty="0"/>
              <a:t>Cette partie a pour objectif que le.la </a:t>
            </a:r>
            <a:r>
              <a:rPr lang="fr-FR" dirty="0" err="1"/>
              <a:t>formateur.trice</a:t>
            </a:r>
            <a:r>
              <a:rPr lang="fr-FR" dirty="0"/>
              <a:t> puisse se sentir à l’aise dans son environnement, en comprendre l’ensemble des rouages et les éléments de langage utilisés.</a:t>
            </a:r>
          </a:p>
          <a:p>
            <a:pPr marL="0" indent="0">
              <a:buNone/>
            </a:pPr>
            <a:endParaRPr lang="fr-FR" dirty="0"/>
          </a:p>
          <a:p>
            <a:pPr marL="0" indent="0">
              <a:buNone/>
            </a:pPr>
            <a:r>
              <a:rPr lang="fr-FR" dirty="0"/>
              <a:t>Une sous partie peut être dédiée aux documents utiles : à disposition ou téléchargeables : fiche contact, procédures diverses : demande de copie, demande d’accès à des logiciels…</a:t>
            </a:r>
          </a:p>
        </p:txBody>
      </p:sp>
    </p:spTree>
    <p:extLst>
      <p:ext uri="{BB962C8B-B14F-4D97-AF65-F5344CB8AC3E}">
        <p14:creationId xmlns:p14="http://schemas.microsoft.com/office/powerpoint/2010/main" val="1983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 35">
            <a:extLst>
              <a:ext uri="{FF2B5EF4-FFF2-40B4-BE49-F238E27FC236}">
                <a16:creationId xmlns:a16="http://schemas.microsoft.com/office/drawing/2014/main" id="{1E3D8DCD-F5F7-5BD9-0390-A3C9B86B04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frise chronologique</a:t>
            </a:r>
          </a:p>
        </p:txBody>
      </p:sp>
      <p:sp>
        <p:nvSpPr>
          <p:cNvPr id="25" name="ZoneTexte 24">
            <a:extLst>
              <a:ext uri="{FF2B5EF4-FFF2-40B4-BE49-F238E27FC236}">
                <a16:creationId xmlns:a16="http://schemas.microsoft.com/office/drawing/2014/main" id="{C8AB7C70-4132-8061-5CFB-095FCB99993D}"/>
              </a:ext>
            </a:extLst>
          </p:cNvPr>
          <p:cNvSpPr txBox="1"/>
          <p:nvPr/>
        </p:nvSpPr>
        <p:spPr>
          <a:xfrm>
            <a:off x="3268873" y="1118311"/>
            <a:ext cx="5654254" cy="646331"/>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Peut être utilisée pour présenter l’historique de votre organisme, processus ou autre</a:t>
            </a:r>
          </a:p>
        </p:txBody>
      </p:sp>
      <p:pic>
        <p:nvPicPr>
          <p:cNvPr id="30" name="Graphique 29">
            <a:extLst>
              <a:ext uri="{FF2B5EF4-FFF2-40B4-BE49-F238E27FC236}">
                <a16:creationId xmlns:a16="http://schemas.microsoft.com/office/drawing/2014/main" id="{6A97022B-A2A3-AFC0-493B-BF37452F6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637" y="3338985"/>
            <a:ext cx="612000" cy="612000"/>
          </a:xfrm>
          <a:prstGeom prst="rect">
            <a:avLst/>
          </a:prstGeom>
        </p:spPr>
      </p:pic>
      <p:pic>
        <p:nvPicPr>
          <p:cNvPr id="31" name="Graphique 30">
            <a:extLst>
              <a:ext uri="{FF2B5EF4-FFF2-40B4-BE49-F238E27FC236}">
                <a16:creationId xmlns:a16="http://schemas.microsoft.com/office/drawing/2014/main" id="{285D11D2-B539-73BC-0CE1-E6649C17A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97180" y="3356985"/>
            <a:ext cx="576000" cy="576000"/>
          </a:xfrm>
          <a:prstGeom prst="rect">
            <a:avLst/>
          </a:prstGeom>
        </p:spPr>
      </p:pic>
      <p:pic>
        <p:nvPicPr>
          <p:cNvPr id="35" name="Graphique 34">
            <a:extLst>
              <a:ext uri="{FF2B5EF4-FFF2-40B4-BE49-F238E27FC236}">
                <a16:creationId xmlns:a16="http://schemas.microsoft.com/office/drawing/2014/main" id="{D0AF0099-B4F2-11A7-5ACE-FBCD68ED70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16783" y="3265769"/>
            <a:ext cx="758432" cy="758432"/>
          </a:xfrm>
          <a:prstGeom prst="rect">
            <a:avLst/>
          </a:prstGeom>
        </p:spPr>
      </p:pic>
      <p:pic>
        <p:nvPicPr>
          <p:cNvPr id="37" name="Graphique 36">
            <a:extLst>
              <a:ext uri="{FF2B5EF4-FFF2-40B4-BE49-F238E27FC236}">
                <a16:creationId xmlns:a16="http://schemas.microsoft.com/office/drawing/2014/main" id="{8867B729-749A-AC8D-3824-3EAF752471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86362" y="3356985"/>
            <a:ext cx="576000" cy="576000"/>
          </a:xfrm>
          <a:prstGeom prst="rect">
            <a:avLst/>
          </a:prstGeom>
        </p:spPr>
      </p:pic>
      <p:sp>
        <p:nvSpPr>
          <p:cNvPr id="2" name="ZoneTexte 1">
            <a:extLst>
              <a:ext uri="{FF2B5EF4-FFF2-40B4-BE49-F238E27FC236}">
                <a16:creationId xmlns:a16="http://schemas.microsoft.com/office/drawing/2014/main" id="{B556C3B3-6306-548D-1D79-CB8AFE843722}"/>
              </a:ext>
            </a:extLst>
          </p:cNvPr>
          <p:cNvSpPr txBox="1"/>
          <p:nvPr/>
        </p:nvSpPr>
        <p:spPr>
          <a:xfrm>
            <a:off x="591748" y="4082167"/>
            <a:ext cx="1851779" cy="830997"/>
          </a:xfrm>
          <a:prstGeom prst="rect">
            <a:avLst/>
          </a:prstGeom>
          <a:noFill/>
        </p:spPr>
        <p:txBody>
          <a:bodyPr wrap="square">
            <a:spAutoFit/>
          </a:bodyPr>
          <a:lstStyle/>
          <a:p>
            <a:pPr algn="ctr"/>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adipiscing</a:t>
            </a:r>
            <a:endParaRPr lang="fr-FR" sz="1200" dirty="0"/>
          </a:p>
        </p:txBody>
      </p:sp>
      <p:sp>
        <p:nvSpPr>
          <p:cNvPr id="7" name="ZoneTexte 6">
            <a:extLst>
              <a:ext uri="{FF2B5EF4-FFF2-40B4-BE49-F238E27FC236}">
                <a16:creationId xmlns:a16="http://schemas.microsoft.com/office/drawing/2014/main" id="{DD568567-F105-8E23-B23E-67B2C041ED52}"/>
              </a:ext>
            </a:extLst>
          </p:cNvPr>
          <p:cNvSpPr txBox="1"/>
          <p:nvPr/>
        </p:nvSpPr>
        <p:spPr>
          <a:xfrm>
            <a:off x="2880929" y="4082167"/>
            <a:ext cx="1851779" cy="830997"/>
          </a:xfrm>
          <a:prstGeom prst="rect">
            <a:avLst/>
          </a:prstGeom>
          <a:noFill/>
        </p:spPr>
        <p:txBody>
          <a:bodyPr wrap="square">
            <a:spAutoFit/>
          </a:bodyPr>
          <a:lstStyle/>
          <a:p>
            <a:pPr algn="ctr"/>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adipiscing</a:t>
            </a:r>
            <a:endParaRPr lang="fr-FR" sz="1200" dirty="0"/>
          </a:p>
        </p:txBody>
      </p:sp>
      <p:sp>
        <p:nvSpPr>
          <p:cNvPr id="9" name="ZoneTexte 8">
            <a:extLst>
              <a:ext uri="{FF2B5EF4-FFF2-40B4-BE49-F238E27FC236}">
                <a16:creationId xmlns:a16="http://schemas.microsoft.com/office/drawing/2014/main" id="{C6B8B189-2D40-F0C2-B8D3-CAA486EA5C25}"/>
              </a:ext>
            </a:extLst>
          </p:cNvPr>
          <p:cNvSpPr txBox="1"/>
          <p:nvPr/>
        </p:nvSpPr>
        <p:spPr>
          <a:xfrm>
            <a:off x="5170110" y="4082167"/>
            <a:ext cx="1851779" cy="830997"/>
          </a:xfrm>
          <a:prstGeom prst="rect">
            <a:avLst/>
          </a:prstGeom>
          <a:noFill/>
        </p:spPr>
        <p:txBody>
          <a:bodyPr wrap="square">
            <a:spAutoFit/>
          </a:bodyPr>
          <a:lstStyle/>
          <a:p>
            <a:pPr algn="ctr"/>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adipiscing</a:t>
            </a:r>
            <a:endParaRPr lang="fr-FR" sz="1200" dirty="0"/>
          </a:p>
        </p:txBody>
      </p:sp>
      <p:sp>
        <p:nvSpPr>
          <p:cNvPr id="10" name="ZoneTexte 9">
            <a:extLst>
              <a:ext uri="{FF2B5EF4-FFF2-40B4-BE49-F238E27FC236}">
                <a16:creationId xmlns:a16="http://schemas.microsoft.com/office/drawing/2014/main" id="{1CCA0382-31B4-D4F0-0F04-DAD56A0A1169}"/>
              </a:ext>
            </a:extLst>
          </p:cNvPr>
          <p:cNvSpPr txBox="1"/>
          <p:nvPr/>
        </p:nvSpPr>
        <p:spPr>
          <a:xfrm>
            <a:off x="7459291" y="4082167"/>
            <a:ext cx="1851779" cy="830997"/>
          </a:xfrm>
          <a:prstGeom prst="rect">
            <a:avLst/>
          </a:prstGeom>
          <a:noFill/>
        </p:spPr>
        <p:txBody>
          <a:bodyPr wrap="square">
            <a:spAutoFit/>
          </a:bodyPr>
          <a:lstStyle/>
          <a:p>
            <a:pPr algn="ctr"/>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adipiscing</a:t>
            </a:r>
            <a:endParaRPr lang="fr-FR" sz="1200" dirty="0"/>
          </a:p>
        </p:txBody>
      </p:sp>
      <p:sp>
        <p:nvSpPr>
          <p:cNvPr id="11" name="ZoneTexte 10">
            <a:extLst>
              <a:ext uri="{FF2B5EF4-FFF2-40B4-BE49-F238E27FC236}">
                <a16:creationId xmlns:a16="http://schemas.microsoft.com/office/drawing/2014/main" id="{859BC24A-C27F-1112-B369-851AEF9516AD}"/>
              </a:ext>
            </a:extLst>
          </p:cNvPr>
          <p:cNvSpPr txBox="1"/>
          <p:nvPr/>
        </p:nvSpPr>
        <p:spPr>
          <a:xfrm>
            <a:off x="9748473" y="4082167"/>
            <a:ext cx="1851779" cy="830997"/>
          </a:xfrm>
          <a:prstGeom prst="rect">
            <a:avLst/>
          </a:prstGeom>
          <a:noFill/>
        </p:spPr>
        <p:txBody>
          <a:bodyPr wrap="square">
            <a:spAutoFit/>
          </a:bodyPr>
          <a:lstStyle/>
          <a:p>
            <a:pPr algn="ctr"/>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pPr algn="ctr"/>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adipiscing</a:t>
            </a:r>
            <a:endParaRPr lang="fr-FR" sz="1200" dirty="0"/>
          </a:p>
        </p:txBody>
      </p:sp>
      <p:sp>
        <p:nvSpPr>
          <p:cNvPr id="14" name="ZoneTexte 13">
            <a:extLst>
              <a:ext uri="{FF2B5EF4-FFF2-40B4-BE49-F238E27FC236}">
                <a16:creationId xmlns:a16="http://schemas.microsoft.com/office/drawing/2014/main" id="{02639EE3-9642-C184-4B3C-07C929DC8C9E}"/>
              </a:ext>
            </a:extLst>
          </p:cNvPr>
          <p:cNvSpPr txBox="1"/>
          <p:nvPr/>
        </p:nvSpPr>
        <p:spPr>
          <a:xfrm>
            <a:off x="955553" y="2906701"/>
            <a:ext cx="1124168" cy="338554"/>
          </a:xfrm>
          <a:prstGeom prst="rect">
            <a:avLst/>
          </a:prstGeom>
          <a:noFill/>
        </p:spPr>
        <p:txBody>
          <a:bodyPr wrap="square">
            <a:spAutoFit/>
          </a:bodyPr>
          <a:lstStyle/>
          <a:p>
            <a:pPr algn="ctr"/>
            <a:r>
              <a:rPr lang="fr-FR" sz="16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600"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p:txBody>
      </p:sp>
      <p:cxnSp>
        <p:nvCxnSpPr>
          <p:cNvPr id="16" name="Connecteur droit avec flèche 15">
            <a:extLst>
              <a:ext uri="{FF2B5EF4-FFF2-40B4-BE49-F238E27FC236}">
                <a16:creationId xmlns:a16="http://schemas.microsoft.com/office/drawing/2014/main" id="{DE86118B-E098-7D93-E082-C49870B54C2B}"/>
              </a:ext>
            </a:extLst>
          </p:cNvPr>
          <p:cNvCxnSpPr>
            <a:cxnSpLocks/>
          </p:cNvCxnSpPr>
          <p:nvPr/>
        </p:nvCxnSpPr>
        <p:spPr>
          <a:xfrm>
            <a:off x="2288434" y="3644985"/>
            <a:ext cx="673631" cy="0"/>
          </a:xfrm>
          <a:prstGeom prst="straightConnector1">
            <a:avLst/>
          </a:prstGeom>
          <a:ln w="38100">
            <a:solidFill>
              <a:srgbClr val="AB080E"/>
            </a:solidFill>
            <a:tailEnd type="triangle"/>
          </a:ln>
        </p:spPr>
        <p:style>
          <a:lnRef idx="1">
            <a:schemeClr val="accent1"/>
          </a:lnRef>
          <a:fillRef idx="0">
            <a:schemeClr val="accent1"/>
          </a:fillRef>
          <a:effectRef idx="0">
            <a:schemeClr val="accent1"/>
          </a:effectRef>
          <a:fontRef idx="minor">
            <a:schemeClr val="tx1"/>
          </a:fontRef>
        </p:style>
      </p:cxnSp>
      <p:pic>
        <p:nvPicPr>
          <p:cNvPr id="18" name="Graphique 17">
            <a:extLst>
              <a:ext uri="{FF2B5EF4-FFF2-40B4-BE49-F238E27FC236}">
                <a16:creationId xmlns:a16="http://schemas.microsoft.com/office/drawing/2014/main" id="{1DEF5C9B-8EC5-53D2-7716-D4C1D2DDCE5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00818" y="3338985"/>
            <a:ext cx="612000" cy="612000"/>
          </a:xfrm>
          <a:prstGeom prst="rect">
            <a:avLst/>
          </a:prstGeom>
        </p:spPr>
      </p:pic>
      <p:sp>
        <p:nvSpPr>
          <p:cNvPr id="19" name="ZoneTexte 18">
            <a:extLst>
              <a:ext uri="{FF2B5EF4-FFF2-40B4-BE49-F238E27FC236}">
                <a16:creationId xmlns:a16="http://schemas.microsoft.com/office/drawing/2014/main" id="{3F364ACC-2AFC-9957-01ED-B17C7E76840F}"/>
              </a:ext>
            </a:extLst>
          </p:cNvPr>
          <p:cNvSpPr txBox="1"/>
          <p:nvPr/>
        </p:nvSpPr>
        <p:spPr>
          <a:xfrm>
            <a:off x="10112278" y="2906701"/>
            <a:ext cx="1124168" cy="338554"/>
          </a:xfrm>
          <a:prstGeom prst="rect">
            <a:avLst/>
          </a:prstGeom>
          <a:noFill/>
        </p:spPr>
        <p:txBody>
          <a:bodyPr wrap="square">
            <a:spAutoFit/>
          </a:bodyPr>
          <a:lstStyle/>
          <a:p>
            <a:pPr algn="ctr"/>
            <a:r>
              <a:rPr lang="fr-FR" sz="16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600"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p:txBody>
      </p:sp>
      <p:sp>
        <p:nvSpPr>
          <p:cNvPr id="20" name="ZoneTexte 19">
            <a:extLst>
              <a:ext uri="{FF2B5EF4-FFF2-40B4-BE49-F238E27FC236}">
                <a16:creationId xmlns:a16="http://schemas.microsoft.com/office/drawing/2014/main" id="{A30B446E-2921-B47B-7D31-7093841AAE76}"/>
              </a:ext>
            </a:extLst>
          </p:cNvPr>
          <p:cNvSpPr txBox="1"/>
          <p:nvPr/>
        </p:nvSpPr>
        <p:spPr>
          <a:xfrm>
            <a:off x="7823096" y="2906701"/>
            <a:ext cx="1124168" cy="338554"/>
          </a:xfrm>
          <a:prstGeom prst="rect">
            <a:avLst/>
          </a:prstGeom>
          <a:noFill/>
        </p:spPr>
        <p:txBody>
          <a:bodyPr wrap="square">
            <a:spAutoFit/>
          </a:bodyPr>
          <a:lstStyle/>
          <a:p>
            <a:pPr algn="ctr"/>
            <a:r>
              <a:rPr lang="fr-FR" sz="16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600"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p:txBody>
      </p:sp>
      <p:sp>
        <p:nvSpPr>
          <p:cNvPr id="21" name="ZoneTexte 20">
            <a:extLst>
              <a:ext uri="{FF2B5EF4-FFF2-40B4-BE49-F238E27FC236}">
                <a16:creationId xmlns:a16="http://schemas.microsoft.com/office/drawing/2014/main" id="{1AD5B3F8-F20D-21AC-5432-7A44CA143585}"/>
              </a:ext>
            </a:extLst>
          </p:cNvPr>
          <p:cNvSpPr txBox="1"/>
          <p:nvPr/>
        </p:nvSpPr>
        <p:spPr>
          <a:xfrm>
            <a:off x="5533915" y="2906701"/>
            <a:ext cx="1124168" cy="338554"/>
          </a:xfrm>
          <a:prstGeom prst="rect">
            <a:avLst/>
          </a:prstGeom>
          <a:noFill/>
        </p:spPr>
        <p:txBody>
          <a:bodyPr wrap="square">
            <a:spAutoFit/>
          </a:bodyPr>
          <a:lstStyle/>
          <a:p>
            <a:pPr algn="ctr"/>
            <a:r>
              <a:rPr lang="fr-FR" sz="16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600"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p:txBody>
      </p:sp>
      <p:sp>
        <p:nvSpPr>
          <p:cNvPr id="22" name="ZoneTexte 21">
            <a:extLst>
              <a:ext uri="{FF2B5EF4-FFF2-40B4-BE49-F238E27FC236}">
                <a16:creationId xmlns:a16="http://schemas.microsoft.com/office/drawing/2014/main" id="{D4FD485D-3122-7F8B-57E1-719A4DDC5260}"/>
              </a:ext>
            </a:extLst>
          </p:cNvPr>
          <p:cNvSpPr txBox="1"/>
          <p:nvPr/>
        </p:nvSpPr>
        <p:spPr>
          <a:xfrm>
            <a:off x="3244734" y="2906701"/>
            <a:ext cx="1124168" cy="338554"/>
          </a:xfrm>
          <a:prstGeom prst="rect">
            <a:avLst/>
          </a:prstGeom>
          <a:noFill/>
        </p:spPr>
        <p:txBody>
          <a:bodyPr wrap="square">
            <a:spAutoFit/>
          </a:bodyPr>
          <a:lstStyle/>
          <a:p>
            <a:pPr algn="ctr"/>
            <a:r>
              <a:rPr lang="fr-FR" sz="16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600"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p:txBody>
      </p:sp>
      <p:cxnSp>
        <p:nvCxnSpPr>
          <p:cNvPr id="29" name="Connecteur droit avec flèche 28">
            <a:extLst>
              <a:ext uri="{FF2B5EF4-FFF2-40B4-BE49-F238E27FC236}">
                <a16:creationId xmlns:a16="http://schemas.microsoft.com/office/drawing/2014/main" id="{A1049AF2-C96E-73B5-9592-36652458ECD4}"/>
              </a:ext>
            </a:extLst>
          </p:cNvPr>
          <p:cNvCxnSpPr>
            <a:cxnSpLocks/>
          </p:cNvCxnSpPr>
          <p:nvPr/>
        </p:nvCxnSpPr>
        <p:spPr>
          <a:xfrm>
            <a:off x="4603182" y="3644985"/>
            <a:ext cx="673631" cy="0"/>
          </a:xfrm>
          <a:prstGeom prst="straightConnector1">
            <a:avLst/>
          </a:prstGeom>
          <a:ln w="38100">
            <a:solidFill>
              <a:srgbClr val="AB080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F01A0BBC-7F9C-FF34-CD77-592493C8B032}"/>
              </a:ext>
            </a:extLst>
          </p:cNvPr>
          <p:cNvCxnSpPr>
            <a:cxnSpLocks/>
          </p:cNvCxnSpPr>
          <p:nvPr/>
        </p:nvCxnSpPr>
        <p:spPr>
          <a:xfrm>
            <a:off x="6917930" y="3644985"/>
            <a:ext cx="673631" cy="0"/>
          </a:xfrm>
          <a:prstGeom prst="straightConnector1">
            <a:avLst/>
          </a:prstGeom>
          <a:ln w="38100">
            <a:solidFill>
              <a:srgbClr val="AB080E"/>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620D4E41-4705-D252-4743-F18C2D7D7FAA}"/>
              </a:ext>
            </a:extLst>
          </p:cNvPr>
          <p:cNvCxnSpPr>
            <a:cxnSpLocks/>
          </p:cNvCxnSpPr>
          <p:nvPr/>
        </p:nvCxnSpPr>
        <p:spPr>
          <a:xfrm>
            <a:off x="9232678" y="3644985"/>
            <a:ext cx="673631" cy="0"/>
          </a:xfrm>
          <a:prstGeom prst="straightConnector1">
            <a:avLst/>
          </a:prstGeom>
          <a:ln w="38100">
            <a:solidFill>
              <a:srgbClr val="AB080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5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Image 54">
            <a:extLst>
              <a:ext uri="{FF2B5EF4-FFF2-40B4-BE49-F238E27FC236}">
                <a16:creationId xmlns:a16="http://schemas.microsoft.com/office/drawing/2014/main" id="{88B1EBBF-E4A8-B96D-8AC0-25F7BA7B2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67" y="0"/>
            <a:ext cx="12187065" cy="6858000"/>
          </a:xfrm>
          <a:prstGeom prst="rect">
            <a:avLst/>
          </a:prstGeom>
        </p:spPr>
      </p:pic>
      <p:sp>
        <p:nvSpPr>
          <p:cNvPr id="8" name="Sous-titre 2">
            <a:extLst>
              <a:ext uri="{FF2B5EF4-FFF2-40B4-BE49-F238E27FC236}">
                <a16:creationId xmlns:a16="http://schemas.microsoft.com/office/drawing/2014/main" id="{208A3671-3F75-4672-654A-2C6BDFBB6BFB}"/>
              </a:ext>
            </a:extLst>
          </p:cNvPr>
          <p:cNvSpPr txBox="1">
            <a:spLocks/>
          </p:cNvSpPr>
          <p:nvPr/>
        </p:nvSpPr>
        <p:spPr>
          <a:xfrm>
            <a:off x="2027798" y="449193"/>
            <a:ext cx="8136404" cy="6064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800" b="1" dirty="0">
                <a:latin typeface="Montserrat" panose="00000500000000000000" pitchFamily="2" charset="0"/>
                <a:ea typeface="Open Sans" panose="020B0606030504020204" pitchFamily="34" charset="0"/>
                <a:cs typeface="Poppins" panose="00000500000000000000" pitchFamily="2" charset="0"/>
              </a:rPr>
              <a:t>Exemple de frise chronologique</a:t>
            </a:r>
          </a:p>
        </p:txBody>
      </p:sp>
      <p:pic>
        <p:nvPicPr>
          <p:cNvPr id="30" name="Graphique 29">
            <a:extLst>
              <a:ext uri="{FF2B5EF4-FFF2-40B4-BE49-F238E27FC236}">
                <a16:creationId xmlns:a16="http://schemas.microsoft.com/office/drawing/2014/main" id="{6A97022B-A2A3-AFC0-493B-BF37452F6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9304" y="3251228"/>
            <a:ext cx="404428" cy="404428"/>
          </a:xfrm>
          <a:prstGeom prst="rect">
            <a:avLst/>
          </a:prstGeom>
        </p:spPr>
      </p:pic>
      <p:sp>
        <p:nvSpPr>
          <p:cNvPr id="2" name="ZoneTexte 1">
            <a:extLst>
              <a:ext uri="{FF2B5EF4-FFF2-40B4-BE49-F238E27FC236}">
                <a16:creationId xmlns:a16="http://schemas.microsoft.com/office/drawing/2014/main" id="{B556C3B3-6306-548D-1D79-CB8AFE843722}"/>
              </a:ext>
            </a:extLst>
          </p:cNvPr>
          <p:cNvSpPr txBox="1"/>
          <p:nvPr/>
        </p:nvSpPr>
        <p:spPr>
          <a:xfrm>
            <a:off x="1813280" y="3291892"/>
            <a:ext cx="1851779" cy="861774"/>
          </a:xfrm>
          <a:prstGeom prst="rect">
            <a:avLst/>
          </a:prstGeom>
          <a:noFill/>
        </p:spPr>
        <p:txBody>
          <a:bodyPr wrap="square">
            <a:spAutoFit/>
          </a:bodyPr>
          <a:lstStyle/>
          <a:p>
            <a:r>
              <a:rPr lang="fr-FR" sz="14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200" b="1"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a:p>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endParaRPr lang="fr-FR" sz="1200" dirty="0"/>
          </a:p>
        </p:txBody>
      </p:sp>
      <p:cxnSp>
        <p:nvCxnSpPr>
          <p:cNvPr id="16" name="Connecteur droit avec flèche 15">
            <a:extLst>
              <a:ext uri="{FF2B5EF4-FFF2-40B4-BE49-F238E27FC236}">
                <a16:creationId xmlns:a16="http://schemas.microsoft.com/office/drawing/2014/main" id="{DE86118B-E098-7D93-E082-C49870B54C2B}"/>
              </a:ext>
            </a:extLst>
          </p:cNvPr>
          <p:cNvCxnSpPr>
            <a:cxnSpLocks/>
          </p:cNvCxnSpPr>
          <p:nvPr/>
        </p:nvCxnSpPr>
        <p:spPr>
          <a:xfrm>
            <a:off x="475861" y="4332217"/>
            <a:ext cx="11056776" cy="0"/>
          </a:xfrm>
          <a:prstGeom prst="straightConnector1">
            <a:avLst/>
          </a:prstGeom>
          <a:ln w="38100">
            <a:solidFill>
              <a:srgbClr val="AB080E"/>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CE296788-50ED-E500-5112-E20AC5050149}"/>
              </a:ext>
            </a:extLst>
          </p:cNvPr>
          <p:cNvCxnSpPr>
            <a:cxnSpLocks/>
          </p:cNvCxnSpPr>
          <p:nvPr/>
        </p:nvCxnSpPr>
        <p:spPr>
          <a:xfrm>
            <a:off x="1651518" y="3797557"/>
            <a:ext cx="0" cy="534660"/>
          </a:xfrm>
          <a:prstGeom prst="line">
            <a:avLst/>
          </a:prstGeom>
          <a:ln w="38100">
            <a:solidFill>
              <a:srgbClr val="AB080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826AE5F-926C-FB3B-DDD2-19CE5F42B63E}"/>
              </a:ext>
            </a:extLst>
          </p:cNvPr>
          <p:cNvSpPr/>
          <p:nvPr/>
        </p:nvSpPr>
        <p:spPr>
          <a:xfrm>
            <a:off x="1651518" y="2217559"/>
            <a:ext cx="1670177" cy="891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2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pic>
        <p:nvPicPr>
          <p:cNvPr id="26" name="Graphique 25">
            <a:extLst>
              <a:ext uri="{FF2B5EF4-FFF2-40B4-BE49-F238E27FC236}">
                <a16:creationId xmlns:a16="http://schemas.microsoft.com/office/drawing/2014/main" id="{6F1D8361-D7F3-EEF3-B3CE-2C52FE3CB3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6524" y="3251228"/>
            <a:ext cx="404428" cy="404428"/>
          </a:xfrm>
          <a:prstGeom prst="rect">
            <a:avLst/>
          </a:prstGeom>
        </p:spPr>
      </p:pic>
      <p:sp>
        <p:nvSpPr>
          <p:cNvPr id="27" name="ZoneTexte 26">
            <a:extLst>
              <a:ext uri="{FF2B5EF4-FFF2-40B4-BE49-F238E27FC236}">
                <a16:creationId xmlns:a16="http://schemas.microsoft.com/office/drawing/2014/main" id="{95E63730-56C7-FBD0-B0D6-C3FFA7FC401A}"/>
              </a:ext>
            </a:extLst>
          </p:cNvPr>
          <p:cNvSpPr txBox="1"/>
          <p:nvPr/>
        </p:nvSpPr>
        <p:spPr>
          <a:xfrm>
            <a:off x="5230500" y="3291892"/>
            <a:ext cx="1851779" cy="861774"/>
          </a:xfrm>
          <a:prstGeom prst="rect">
            <a:avLst/>
          </a:prstGeom>
          <a:noFill/>
        </p:spPr>
        <p:txBody>
          <a:bodyPr wrap="square">
            <a:spAutoFit/>
          </a:bodyPr>
          <a:lstStyle/>
          <a:p>
            <a:r>
              <a:rPr lang="fr-FR" sz="14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200" b="1"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a:p>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endParaRPr lang="fr-FR" sz="1200" dirty="0"/>
          </a:p>
        </p:txBody>
      </p:sp>
      <p:cxnSp>
        <p:nvCxnSpPr>
          <p:cNvPr id="28" name="Connecteur droit 27">
            <a:extLst>
              <a:ext uri="{FF2B5EF4-FFF2-40B4-BE49-F238E27FC236}">
                <a16:creationId xmlns:a16="http://schemas.microsoft.com/office/drawing/2014/main" id="{28E9A7AD-F687-7CB0-0850-B44F93144F1F}"/>
              </a:ext>
            </a:extLst>
          </p:cNvPr>
          <p:cNvCxnSpPr>
            <a:cxnSpLocks/>
          </p:cNvCxnSpPr>
          <p:nvPr/>
        </p:nvCxnSpPr>
        <p:spPr>
          <a:xfrm>
            <a:off x="5064114" y="3797557"/>
            <a:ext cx="0" cy="534660"/>
          </a:xfrm>
          <a:prstGeom prst="line">
            <a:avLst/>
          </a:prstGeom>
          <a:ln w="38100">
            <a:solidFill>
              <a:srgbClr val="AB080E"/>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497C287E-B142-0622-985F-D84CF913961B}"/>
              </a:ext>
            </a:extLst>
          </p:cNvPr>
          <p:cNvSpPr/>
          <p:nvPr/>
        </p:nvSpPr>
        <p:spPr>
          <a:xfrm>
            <a:off x="5068738" y="2217559"/>
            <a:ext cx="1670177" cy="891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2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pic>
        <p:nvPicPr>
          <p:cNvPr id="36" name="Graphique 35">
            <a:extLst>
              <a:ext uri="{FF2B5EF4-FFF2-40B4-BE49-F238E27FC236}">
                <a16:creationId xmlns:a16="http://schemas.microsoft.com/office/drawing/2014/main" id="{CD8B0E5B-A763-A06D-9FED-34AAE1AFAA2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4496" y="3255450"/>
            <a:ext cx="404428" cy="404428"/>
          </a:xfrm>
          <a:prstGeom prst="rect">
            <a:avLst/>
          </a:prstGeom>
        </p:spPr>
      </p:pic>
      <p:sp>
        <p:nvSpPr>
          <p:cNvPr id="38" name="ZoneTexte 37">
            <a:extLst>
              <a:ext uri="{FF2B5EF4-FFF2-40B4-BE49-F238E27FC236}">
                <a16:creationId xmlns:a16="http://schemas.microsoft.com/office/drawing/2014/main" id="{96FE095C-DFC0-C11D-6D02-005DB9776DC4}"/>
              </a:ext>
            </a:extLst>
          </p:cNvPr>
          <p:cNvSpPr txBox="1"/>
          <p:nvPr/>
        </p:nvSpPr>
        <p:spPr>
          <a:xfrm>
            <a:off x="8638472" y="3296114"/>
            <a:ext cx="1851779" cy="861774"/>
          </a:xfrm>
          <a:prstGeom prst="rect">
            <a:avLst/>
          </a:prstGeom>
          <a:noFill/>
        </p:spPr>
        <p:txBody>
          <a:bodyPr wrap="square">
            <a:spAutoFit/>
          </a:bodyPr>
          <a:lstStyle/>
          <a:p>
            <a:r>
              <a:rPr lang="fr-FR" sz="14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200" b="1"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a:p>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endParaRPr lang="fr-FR" sz="1200" dirty="0"/>
          </a:p>
        </p:txBody>
      </p:sp>
      <p:cxnSp>
        <p:nvCxnSpPr>
          <p:cNvPr id="39" name="Connecteur droit 38">
            <a:extLst>
              <a:ext uri="{FF2B5EF4-FFF2-40B4-BE49-F238E27FC236}">
                <a16:creationId xmlns:a16="http://schemas.microsoft.com/office/drawing/2014/main" id="{75A65FE9-4D65-7E8C-0B72-84946434109C}"/>
              </a:ext>
            </a:extLst>
          </p:cNvPr>
          <p:cNvCxnSpPr>
            <a:cxnSpLocks/>
          </p:cNvCxnSpPr>
          <p:nvPr/>
        </p:nvCxnSpPr>
        <p:spPr>
          <a:xfrm>
            <a:off x="8476710" y="3801779"/>
            <a:ext cx="0" cy="534660"/>
          </a:xfrm>
          <a:prstGeom prst="line">
            <a:avLst/>
          </a:prstGeom>
          <a:ln w="38100">
            <a:solidFill>
              <a:srgbClr val="AB080E"/>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2277747D-0C88-DCB6-5684-601E60ECEF70}"/>
              </a:ext>
            </a:extLst>
          </p:cNvPr>
          <p:cNvSpPr/>
          <p:nvPr/>
        </p:nvSpPr>
        <p:spPr>
          <a:xfrm>
            <a:off x="8476710" y="2221781"/>
            <a:ext cx="1670177" cy="891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2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pic>
        <p:nvPicPr>
          <p:cNvPr id="43" name="Graphique 42">
            <a:extLst>
              <a:ext uri="{FF2B5EF4-FFF2-40B4-BE49-F238E27FC236}">
                <a16:creationId xmlns:a16="http://schemas.microsoft.com/office/drawing/2014/main" id="{8F4F88C6-3B85-AF95-21C4-33DC5EE12F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2902" y="4951299"/>
            <a:ext cx="404428" cy="404428"/>
          </a:xfrm>
          <a:prstGeom prst="rect">
            <a:avLst/>
          </a:prstGeom>
        </p:spPr>
      </p:pic>
      <p:sp>
        <p:nvSpPr>
          <p:cNvPr id="44" name="ZoneTexte 43">
            <a:extLst>
              <a:ext uri="{FF2B5EF4-FFF2-40B4-BE49-F238E27FC236}">
                <a16:creationId xmlns:a16="http://schemas.microsoft.com/office/drawing/2014/main" id="{CEA85DD1-862E-6367-6338-22B754367836}"/>
              </a:ext>
            </a:extLst>
          </p:cNvPr>
          <p:cNvSpPr txBox="1"/>
          <p:nvPr/>
        </p:nvSpPr>
        <p:spPr>
          <a:xfrm>
            <a:off x="3557330" y="4599547"/>
            <a:ext cx="1851779" cy="861774"/>
          </a:xfrm>
          <a:prstGeom prst="rect">
            <a:avLst/>
          </a:prstGeom>
          <a:noFill/>
        </p:spPr>
        <p:txBody>
          <a:bodyPr wrap="square">
            <a:spAutoFit/>
          </a:bodyPr>
          <a:lstStyle/>
          <a:p>
            <a:r>
              <a:rPr lang="fr-FR" sz="14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200" b="1"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a:p>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endParaRPr lang="fr-FR" sz="1200" dirty="0"/>
          </a:p>
        </p:txBody>
      </p:sp>
      <p:cxnSp>
        <p:nvCxnSpPr>
          <p:cNvPr id="45" name="Connecteur droit 44">
            <a:extLst>
              <a:ext uri="{FF2B5EF4-FFF2-40B4-BE49-F238E27FC236}">
                <a16:creationId xmlns:a16="http://schemas.microsoft.com/office/drawing/2014/main" id="{BCD1DF7A-7635-B0FA-75A8-FD8400131C01}"/>
              </a:ext>
            </a:extLst>
          </p:cNvPr>
          <p:cNvCxnSpPr>
            <a:cxnSpLocks/>
          </p:cNvCxnSpPr>
          <p:nvPr/>
        </p:nvCxnSpPr>
        <p:spPr>
          <a:xfrm>
            <a:off x="3357816" y="4332217"/>
            <a:ext cx="0" cy="534660"/>
          </a:xfrm>
          <a:prstGeom prst="line">
            <a:avLst/>
          </a:prstGeom>
          <a:ln w="38100">
            <a:solidFill>
              <a:srgbClr val="AB080E"/>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A20D4E37-D01D-240E-6BF3-6E07ABAA14A7}"/>
              </a:ext>
            </a:extLst>
          </p:cNvPr>
          <p:cNvSpPr/>
          <p:nvPr/>
        </p:nvSpPr>
        <p:spPr>
          <a:xfrm>
            <a:off x="3355116" y="5569506"/>
            <a:ext cx="1670177" cy="891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2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cxnSp>
        <p:nvCxnSpPr>
          <p:cNvPr id="50" name="Connecteur droit 49">
            <a:extLst>
              <a:ext uri="{FF2B5EF4-FFF2-40B4-BE49-F238E27FC236}">
                <a16:creationId xmlns:a16="http://schemas.microsoft.com/office/drawing/2014/main" id="{6BF5776F-9E8E-C53D-87CF-8E3E5F935414}"/>
              </a:ext>
            </a:extLst>
          </p:cNvPr>
          <p:cNvCxnSpPr>
            <a:cxnSpLocks/>
          </p:cNvCxnSpPr>
          <p:nvPr/>
        </p:nvCxnSpPr>
        <p:spPr>
          <a:xfrm>
            <a:off x="6770412" y="4332217"/>
            <a:ext cx="0" cy="534660"/>
          </a:xfrm>
          <a:prstGeom prst="line">
            <a:avLst/>
          </a:prstGeom>
          <a:ln w="38100">
            <a:solidFill>
              <a:srgbClr val="AB080E"/>
            </a:solidFill>
          </a:ln>
        </p:spPr>
        <p:style>
          <a:lnRef idx="1">
            <a:schemeClr val="accent1"/>
          </a:lnRef>
          <a:fillRef idx="0">
            <a:schemeClr val="accent1"/>
          </a:fillRef>
          <a:effectRef idx="0">
            <a:schemeClr val="accent1"/>
          </a:effectRef>
          <a:fontRef idx="minor">
            <a:schemeClr val="tx1"/>
          </a:fontRef>
        </p:style>
      </p:cxnSp>
      <p:pic>
        <p:nvPicPr>
          <p:cNvPr id="51" name="Graphique 50">
            <a:extLst>
              <a:ext uri="{FF2B5EF4-FFF2-40B4-BE49-F238E27FC236}">
                <a16:creationId xmlns:a16="http://schemas.microsoft.com/office/drawing/2014/main" id="{085C7EC3-9921-A7A7-215E-6B75E42AA8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0868" y="4951299"/>
            <a:ext cx="404428" cy="404428"/>
          </a:xfrm>
          <a:prstGeom prst="rect">
            <a:avLst/>
          </a:prstGeom>
        </p:spPr>
      </p:pic>
      <p:sp>
        <p:nvSpPr>
          <p:cNvPr id="52" name="ZoneTexte 51">
            <a:extLst>
              <a:ext uri="{FF2B5EF4-FFF2-40B4-BE49-F238E27FC236}">
                <a16:creationId xmlns:a16="http://schemas.microsoft.com/office/drawing/2014/main" id="{880F0684-450D-A254-C89E-CDCCAB41815A}"/>
              </a:ext>
            </a:extLst>
          </p:cNvPr>
          <p:cNvSpPr txBox="1"/>
          <p:nvPr/>
        </p:nvSpPr>
        <p:spPr>
          <a:xfrm>
            <a:off x="6975296" y="4599547"/>
            <a:ext cx="1851779" cy="861774"/>
          </a:xfrm>
          <a:prstGeom prst="rect">
            <a:avLst/>
          </a:prstGeom>
          <a:noFill/>
        </p:spPr>
        <p:txBody>
          <a:bodyPr wrap="square">
            <a:spAutoFit/>
          </a:bodyPr>
          <a:lstStyle/>
          <a:p>
            <a:r>
              <a:rPr lang="fr-FR" sz="1400" b="1" dirty="0">
                <a:solidFill>
                  <a:srgbClr val="F9DC00"/>
                </a:solidFill>
                <a:latin typeface="Montserrat" panose="00000500000000000000" pitchFamily="2" charset="0"/>
                <a:ea typeface="Open Sans" panose="020B0606030504020204" pitchFamily="34" charset="0"/>
                <a:cs typeface="Poppins" panose="00000500000000000000" pitchFamily="2" charset="0"/>
              </a:rPr>
              <a:t>ANNEE</a:t>
            </a:r>
            <a:endParaRPr lang="fr-FR" sz="1200" b="1" dirty="0">
              <a:solidFill>
                <a:srgbClr val="F9DC00"/>
              </a:solidFill>
              <a:latin typeface="Montserrat" panose="00000500000000000000" pitchFamily="2" charset="0"/>
              <a:ea typeface="Open Sans" panose="020B0606030504020204" pitchFamily="34" charset="0"/>
              <a:cs typeface="Poppins" panose="00000500000000000000" pitchFamily="2" charset="0"/>
            </a:endParaRPr>
          </a:p>
          <a:p>
            <a:r>
              <a:rPr lang="fr-FR" sz="1200" b="1" dirty="0">
                <a:latin typeface="Montserrat" panose="00000500000000000000" pitchFamily="2" charset="0"/>
                <a:ea typeface="Open Sans" panose="020B0606030504020204" pitchFamily="34" charset="0"/>
                <a:cs typeface="Poppins" panose="00000500000000000000" pitchFamily="2" charset="0"/>
              </a:rPr>
              <a:t>Lorem ipsum</a:t>
            </a:r>
            <a:endParaRPr lang="fr-FR" sz="1200" dirty="0">
              <a:latin typeface="Montserrat" panose="00000500000000000000" pitchFamily="2" charset="0"/>
              <a:ea typeface="Open Sans" panose="020B0606030504020204" pitchFamily="34" charset="0"/>
              <a:cs typeface="Poppins" panose="00000500000000000000" pitchFamily="2" charset="0"/>
            </a:endParaRPr>
          </a:p>
          <a:p>
            <a:r>
              <a:rPr lang="fr-FR" sz="1200" dirty="0">
                <a:latin typeface="Montserrat" panose="00000500000000000000" pitchFamily="2" charset="0"/>
                <a:ea typeface="Open Sans" panose="020B0606030504020204" pitchFamily="34" charset="0"/>
                <a:cs typeface="Poppins" panose="00000500000000000000" pitchFamily="2" charset="0"/>
              </a:rPr>
              <a:t>Lorem ipsum </a:t>
            </a:r>
            <a:r>
              <a:rPr lang="fr-FR" sz="1200" dirty="0" err="1">
                <a:latin typeface="Montserrat" panose="00000500000000000000" pitchFamily="2" charset="0"/>
                <a:ea typeface="Open Sans" panose="020B0606030504020204" pitchFamily="34" charset="0"/>
                <a:cs typeface="Poppins" panose="00000500000000000000" pitchFamily="2" charset="0"/>
              </a:rPr>
              <a:t>dolor</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sit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amet</a:t>
            </a:r>
            <a:r>
              <a:rPr lang="fr-FR" sz="1200" dirty="0">
                <a:latin typeface="Montserrat" panose="00000500000000000000" pitchFamily="2" charset="0"/>
                <a:ea typeface="Open Sans" panose="020B0606030504020204" pitchFamily="34" charset="0"/>
                <a:cs typeface="Poppins" panose="00000500000000000000" pitchFamily="2" charset="0"/>
              </a:rPr>
              <a:t>, </a:t>
            </a:r>
            <a:r>
              <a:rPr lang="fr-FR" sz="1200" dirty="0" err="1">
                <a:latin typeface="Montserrat" panose="00000500000000000000" pitchFamily="2" charset="0"/>
                <a:ea typeface="Open Sans" panose="020B0606030504020204" pitchFamily="34" charset="0"/>
                <a:cs typeface="Poppins" panose="00000500000000000000" pitchFamily="2" charset="0"/>
              </a:rPr>
              <a:t>consectetur</a:t>
            </a:r>
            <a:endParaRPr lang="fr-FR" sz="1200" dirty="0"/>
          </a:p>
        </p:txBody>
      </p:sp>
      <p:sp>
        <p:nvSpPr>
          <p:cNvPr id="53" name="Rectangle 52">
            <a:extLst>
              <a:ext uri="{FF2B5EF4-FFF2-40B4-BE49-F238E27FC236}">
                <a16:creationId xmlns:a16="http://schemas.microsoft.com/office/drawing/2014/main" id="{D3B76A5C-E609-AFC7-0555-EA1FC202706D}"/>
              </a:ext>
            </a:extLst>
          </p:cNvPr>
          <p:cNvSpPr/>
          <p:nvPr/>
        </p:nvSpPr>
        <p:spPr>
          <a:xfrm>
            <a:off x="6773082" y="5569506"/>
            <a:ext cx="1670177" cy="891768"/>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solidFill>
                  <a:schemeClr val="tx1"/>
                </a:solidFill>
                <a:latin typeface="Montserrat" panose="00000500000000000000" pitchFamily="2" charset="0"/>
                <a:ea typeface="Open Sans" panose="020B0606030504020204" pitchFamily="34" charset="0"/>
                <a:cs typeface="Poppins" panose="00000500000000000000" pitchFamily="2" charset="0"/>
              </a:rPr>
              <a:t>image</a:t>
            </a:r>
            <a:endParaRPr lang="fr-FR" sz="1200" dirty="0">
              <a:solidFill>
                <a:schemeClr val="tx1"/>
              </a:solidFill>
              <a:latin typeface="Montserrat" panose="00000500000000000000" pitchFamily="2" charset="0"/>
              <a:ea typeface="Open Sans" panose="020B0606030504020204" pitchFamily="34" charset="0"/>
              <a:cs typeface="Poppins" panose="00000500000000000000" pitchFamily="2" charset="0"/>
            </a:endParaRPr>
          </a:p>
        </p:txBody>
      </p:sp>
      <p:sp>
        <p:nvSpPr>
          <p:cNvPr id="54" name="ZoneTexte 53">
            <a:extLst>
              <a:ext uri="{FF2B5EF4-FFF2-40B4-BE49-F238E27FC236}">
                <a16:creationId xmlns:a16="http://schemas.microsoft.com/office/drawing/2014/main" id="{5FCC6D97-F431-5F36-64CF-865EBD660994}"/>
              </a:ext>
            </a:extLst>
          </p:cNvPr>
          <p:cNvSpPr txBox="1"/>
          <p:nvPr/>
        </p:nvSpPr>
        <p:spPr>
          <a:xfrm>
            <a:off x="3268873" y="1118311"/>
            <a:ext cx="5654254" cy="646331"/>
          </a:xfrm>
          <a:prstGeom prst="rect">
            <a:avLst/>
          </a:prstGeom>
          <a:noFill/>
        </p:spPr>
        <p:txBody>
          <a:bodyPr wrap="square" rtlCol="0">
            <a:spAutoFit/>
          </a:bodyPr>
          <a:lstStyle/>
          <a:p>
            <a:pPr algn="ctr"/>
            <a:r>
              <a:rPr lang="fr-FR" b="1" dirty="0">
                <a:solidFill>
                  <a:srgbClr val="AB080E"/>
                </a:solidFill>
                <a:latin typeface="Montserrat" panose="00000500000000000000" pitchFamily="2" charset="0"/>
                <a:ea typeface="Open Sans" panose="020B0606030504020204" pitchFamily="34" charset="0"/>
                <a:cs typeface="Poppins" panose="00000500000000000000" pitchFamily="2" charset="0"/>
              </a:rPr>
              <a:t>Peut être utilisée pour présenter l’historique de votre organisme, processus ou autre</a:t>
            </a:r>
          </a:p>
        </p:txBody>
      </p:sp>
    </p:spTree>
    <p:extLst>
      <p:ext uri="{BB962C8B-B14F-4D97-AF65-F5344CB8AC3E}">
        <p14:creationId xmlns:p14="http://schemas.microsoft.com/office/powerpoint/2010/main" val="38637209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2299</Words>
  <Application>Microsoft Office PowerPoint</Application>
  <PresentationFormat>Grand écran</PresentationFormat>
  <Paragraphs>303</Paragraphs>
  <Slides>29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29</vt:i4>
      </vt:variant>
    </vt:vector>
  </HeadingPairs>
  <TitlesOfParts>
    <vt:vector size="34" baseType="lpstr">
      <vt:lpstr>Arial</vt:lpstr>
      <vt:lpstr>Calibri</vt:lpstr>
      <vt:lpstr>Calibri Light</vt:lpstr>
      <vt:lpstr>Montserrat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Laet's Mind</dc:creator>
  <cp:lastModifiedBy>Bruno BERENGUEL</cp:lastModifiedBy>
  <cp:revision>163</cp:revision>
  <dcterms:created xsi:type="dcterms:W3CDTF">2022-07-21T12:31:33Z</dcterms:created>
  <dcterms:modified xsi:type="dcterms:W3CDTF">2023-01-23T17:16:02Z</dcterms:modified>
</cp:coreProperties>
</file>